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0" r:id="rId1"/>
  </p:sldMasterIdLst>
  <p:sldIdLst>
    <p:sldId id="307" r:id="rId2"/>
    <p:sldId id="311" r:id="rId3"/>
    <p:sldId id="316" r:id="rId4"/>
    <p:sldId id="257" r:id="rId5"/>
    <p:sldId id="288" r:id="rId6"/>
    <p:sldId id="259" r:id="rId7"/>
    <p:sldId id="263" r:id="rId8"/>
    <p:sldId id="290" r:id="rId9"/>
    <p:sldId id="295" r:id="rId10"/>
    <p:sldId id="297" r:id="rId11"/>
    <p:sldId id="298" r:id="rId12"/>
    <p:sldId id="296" r:id="rId13"/>
    <p:sldId id="264" r:id="rId14"/>
    <p:sldId id="267" r:id="rId15"/>
    <p:sldId id="294" r:id="rId16"/>
    <p:sldId id="265" r:id="rId17"/>
    <p:sldId id="269" r:id="rId18"/>
    <p:sldId id="281" r:id="rId19"/>
    <p:sldId id="312" r:id="rId20"/>
    <p:sldId id="318" r:id="rId21"/>
    <p:sldId id="327" r:id="rId22"/>
    <p:sldId id="328" r:id="rId23"/>
    <p:sldId id="330" r:id="rId24"/>
    <p:sldId id="329" r:id="rId25"/>
    <p:sldId id="350" r:id="rId26"/>
    <p:sldId id="351" r:id="rId27"/>
    <p:sldId id="352" r:id="rId28"/>
    <p:sldId id="353" r:id="rId29"/>
    <p:sldId id="354" r:id="rId30"/>
    <p:sldId id="341" r:id="rId31"/>
    <p:sldId id="342" r:id="rId32"/>
    <p:sldId id="343" r:id="rId33"/>
    <p:sldId id="344" r:id="rId34"/>
    <p:sldId id="331" r:id="rId35"/>
    <p:sldId id="320" r:id="rId36"/>
    <p:sldId id="345" r:id="rId37"/>
    <p:sldId id="346" r:id="rId38"/>
    <p:sldId id="347" r:id="rId39"/>
    <p:sldId id="348" r:id="rId40"/>
    <p:sldId id="349" r:id="rId41"/>
    <p:sldId id="321" r:id="rId42"/>
    <p:sldId id="322" r:id="rId43"/>
    <p:sldId id="323" r:id="rId44"/>
    <p:sldId id="324" r:id="rId45"/>
    <p:sldId id="317" r:id="rId46"/>
    <p:sldId id="325" r:id="rId47"/>
    <p:sldId id="335" r:id="rId48"/>
    <p:sldId id="334" r:id="rId49"/>
    <p:sldId id="333" r:id="rId50"/>
    <p:sldId id="282" r:id="rId51"/>
    <p:sldId id="336" r:id="rId52"/>
    <p:sldId id="357" r:id="rId53"/>
    <p:sldId id="355" r:id="rId54"/>
    <p:sldId id="356" r:id="rId55"/>
    <p:sldId id="283" r:id="rId56"/>
    <p:sldId id="285" r:id="rId57"/>
    <p:sldId id="284" r:id="rId58"/>
    <p:sldId id="286" r:id="rId59"/>
    <p:sldId id="291" r:id="rId60"/>
    <p:sldId id="304" r:id="rId61"/>
    <p:sldId id="305" r:id="rId62"/>
    <p:sldId id="306" r:id="rId63"/>
    <p:sldId id="300" r:id="rId64"/>
    <p:sldId id="270" r:id="rId65"/>
    <p:sldId id="271" r:id="rId66"/>
    <p:sldId id="272" r:id="rId67"/>
    <p:sldId id="273" r:id="rId68"/>
    <p:sldId id="274" r:id="rId69"/>
    <p:sldId id="275" r:id="rId70"/>
    <p:sldId id="276" r:id="rId71"/>
    <p:sldId id="277" r:id="rId72"/>
    <p:sldId id="278" r:id="rId73"/>
    <p:sldId id="279" r:id="rId74"/>
    <p:sldId id="338" r:id="rId75"/>
    <p:sldId id="339" r:id="rId76"/>
    <p:sldId id="340" r:id="rId77"/>
    <p:sldId id="368" r:id="rId78"/>
    <p:sldId id="359" r:id="rId79"/>
    <p:sldId id="360" r:id="rId80"/>
    <p:sldId id="362" r:id="rId81"/>
    <p:sldId id="363" r:id="rId82"/>
    <p:sldId id="364" r:id="rId83"/>
    <p:sldId id="365" r:id="rId84"/>
    <p:sldId id="367" r:id="rId85"/>
    <p:sldId id="287" r:id="rId8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38" autoAdjust="0"/>
  </p:normalViewPr>
  <p:slideViewPr>
    <p:cSldViewPr>
      <p:cViewPr>
        <p:scale>
          <a:sx n="81" d="100"/>
          <a:sy n="81"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322009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309001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301314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324346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401928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169002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336973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249910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19790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17928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68481D-DF56-4389-9EB5-592C873887FB}" type="datetimeFigureOut">
              <a:rPr lang="ru-RU" smtClean="0"/>
              <a:pPr/>
              <a:t>17.12.2019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AF2CBD-ED72-44F6-B66A-B7A9C0FC1E35}" type="slidenum">
              <a:rPr lang="ru-RU" smtClean="0"/>
              <a:pPr/>
              <a:t>‹#›</a:t>
            </a:fld>
            <a:endParaRPr lang="ru-RU"/>
          </a:p>
        </p:txBody>
      </p:sp>
    </p:spTree>
    <p:extLst>
      <p:ext uri="{BB962C8B-B14F-4D97-AF65-F5344CB8AC3E}">
        <p14:creationId xmlns:p14="http://schemas.microsoft.com/office/powerpoint/2010/main" val="266439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481D-DF56-4389-9EB5-592C873887FB}" type="datetimeFigureOut">
              <a:rPr lang="ru-RU" smtClean="0"/>
              <a:pPr/>
              <a:t>17.12.2019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F2CBD-ED72-44F6-B66A-B7A9C0FC1E35}" type="slidenum">
              <a:rPr lang="ru-RU" smtClean="0"/>
              <a:pPr/>
              <a:t>‹#›</a:t>
            </a:fld>
            <a:endParaRPr lang="ru-RU"/>
          </a:p>
        </p:txBody>
      </p:sp>
    </p:spTree>
    <p:extLst>
      <p:ext uri="{BB962C8B-B14F-4D97-AF65-F5344CB8AC3E}">
        <p14:creationId xmlns:p14="http://schemas.microsoft.com/office/powerpoint/2010/main" val="388343641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openmigration.org/en/analyses/what-is-the-dublin-regul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ru.wikipedia.org/wiki/%D0%92%D1%81%D0%B5%D0%BC%D0%B8%D1%80%D0%BD%D1%8B%D0%B9_%D1%8D%D0%BA%D0%BE%D0%BD%D0%BE%D0%BC%D0%B8%D1%87%D0%B5%D1%81%D0%BA%D0%B8%D0%B9_%D1%84%D0%BE%D1%80%D1%83%D0%BC" TargetMode="External"/><Relationship Id="rId3" Type="http://schemas.openxmlformats.org/officeDocument/2006/relationships/hyperlink" Target="https://ru.wikipedia.org/wiki/%D0%9E%D0%9E%D0%9D" TargetMode="External"/><Relationship Id="rId7" Type="http://schemas.openxmlformats.org/officeDocument/2006/relationships/hyperlink" Target="https://ru.wikipedia.org/wiki/%D0%9A%D0%BE%D1%84%D0%B8_%D0%90%D0%BD%D0%BD%D0%B0%D0%BD" TargetMode="External"/><Relationship Id="rId2" Type="http://schemas.openxmlformats.org/officeDocument/2006/relationships/hyperlink" Target="https://ru.wikipedia.org/wiki/%D0%90%D0%BD%D0%B3%D0%BB%D0%B8%D0%B9%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A6%D0%B5%D0%BB%D0%B8_%D1%83%D1%81%D1%82%D0%BE%D0%B9%D1%87%D0%B8%D0%B2%D0%BE%D0%B3%D0%BE_%D1%80%D0%B0%D0%B7%D0%B2%D0%B8%D1%82%D0%B8%D1%8F" TargetMode="External"/><Relationship Id="rId5" Type="http://schemas.openxmlformats.org/officeDocument/2006/relationships/hyperlink" Target="https://ru.wikipedia.org/wiki/%D0%A6%D0%B5%D0%BB%D0%B8_%D1%80%D0%B0%D0%B7%D0%B2%D0%B8%D1%82%D0%B8%D1%8F_%D1%82%D1%8B%D1%81%D1%8F%D1%87%D0%B5%D0%BB%D0%B5%D1%82%D0%B8%D1%8F" TargetMode="External"/><Relationship Id="rId4" Type="http://schemas.openxmlformats.org/officeDocument/2006/relationships/hyperlink" Target="https://ru.wikipedia.org/wiki/%D0%9F%D1%80%D0%BE%D0%B3%D1%80%D0%B0%D0%BC%D0%BC%D0%B0_%D0%9E%D0%9E%D0%9D_%D0%BF%D0%BE_%D0%BD%D0%B0%D1%81%D0%B5%D0%BB%D1%91%D0%BD%D0%BD%D1%8B%D0%BC_%D0%BF%D1%83%D0%BD%D0%BA%D1%82%D0%B0%D0%BC"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unglobalcompact.org/Languages/russian/ten_principles.html" TargetMode="External"/><Relationship Id="rId2" Type="http://schemas.openxmlformats.org/officeDocument/2006/relationships/hyperlink" Target="http://www.unglobalcompact.org/Languages/russian" TargetMode="External"/><Relationship Id="rId1" Type="http://schemas.openxmlformats.org/officeDocument/2006/relationships/slideLayout" Target="../slideLayouts/slideLayout2.xml"/><Relationship Id="rId6" Type="http://schemas.openxmlformats.org/officeDocument/2006/relationships/hyperlink" Target="http://www.globalcompact.ru/news/moskva-&#8211;-zheneva.-rossijskij-biznes-i-prava-cheloveka.html" TargetMode="External"/><Relationship Id="rId5" Type="http://schemas.openxmlformats.org/officeDocument/2006/relationships/hyperlink" Target="http://www.undp.ru/index.php?lid=2&amp;pid=73" TargetMode="External"/><Relationship Id="rId4" Type="http://schemas.openxmlformats.org/officeDocument/2006/relationships/hyperlink" Target="http://www.undp.ru/download.phtml?$1062"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peoples.ru/state/politics/jean_monne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7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916832"/>
            <a:ext cx="9144000" cy="4824536"/>
          </a:xfrm>
        </p:spPr>
        <p:txBody>
          <a:bodyPr>
            <a:normAutofit/>
          </a:bodyPr>
          <a:lstStyle/>
          <a:p>
            <a:pPr algn="ctr">
              <a:lnSpc>
                <a:spcPct val="80000"/>
              </a:lnSpc>
              <a:spcAft>
                <a:spcPts val="0"/>
              </a:spcAft>
            </a:pPr>
            <a:endParaRPr lang="ru-RU" dirty="0" smtClean="0"/>
          </a:p>
          <a:p>
            <a:pPr marL="0" indent="0" algn="ctr">
              <a:buNone/>
            </a:pPr>
            <a:endParaRPr lang="ru-RU" sz="900" dirty="0" smtClean="0">
              <a:solidFill>
                <a:schemeClr val="tx2">
                  <a:lumMod val="75000"/>
                </a:schemeClr>
              </a:solidFill>
              <a:latin typeface="Arial Black" panose="020B0A04020102020204" pitchFamily="34" charset="0"/>
            </a:endParaRPr>
          </a:p>
          <a:p>
            <a:pPr marL="0" indent="0" algn="ctr">
              <a:spcBef>
                <a:spcPts val="0"/>
              </a:spcBef>
              <a:buNone/>
            </a:pPr>
            <a:r>
              <a:rPr lang="ru-RU" sz="2400" dirty="0" smtClean="0">
                <a:solidFill>
                  <a:schemeClr val="tx2">
                    <a:lumMod val="75000"/>
                  </a:schemeClr>
                </a:solidFill>
                <a:latin typeface="Arial Black" panose="020B0A04020102020204" pitchFamily="34" charset="0"/>
              </a:rPr>
              <a:t>Стратегия устойчивого развития в</a:t>
            </a:r>
          </a:p>
          <a:p>
            <a:pPr marL="0" indent="0" algn="ctr">
              <a:spcBef>
                <a:spcPts val="0"/>
              </a:spcBef>
              <a:buNone/>
            </a:pPr>
            <a:r>
              <a:rPr lang="ru-RU" sz="2400" dirty="0" smtClean="0">
                <a:solidFill>
                  <a:schemeClr val="tx2">
                    <a:lumMod val="75000"/>
                  </a:schemeClr>
                </a:solidFill>
                <a:latin typeface="Arial Black" panose="020B0A04020102020204" pitchFamily="34" charset="0"/>
              </a:rPr>
              <a:t>Европейском Союзе и России: </a:t>
            </a:r>
          </a:p>
          <a:p>
            <a:pPr marL="0" indent="0" algn="ctr">
              <a:spcBef>
                <a:spcPts val="0"/>
              </a:spcBef>
              <a:buNone/>
            </a:pPr>
            <a:r>
              <a:rPr lang="ru-RU" sz="2400" dirty="0" smtClean="0">
                <a:solidFill>
                  <a:schemeClr val="tx2">
                    <a:lumMod val="75000"/>
                  </a:schemeClr>
                </a:solidFill>
                <a:latin typeface="Arial Black" panose="020B0A04020102020204" pitchFamily="34" charset="0"/>
              </a:rPr>
              <a:t>На пути к общему будущему</a:t>
            </a:r>
          </a:p>
          <a:p>
            <a:pPr marL="0" indent="0" algn="ctr">
              <a:spcBef>
                <a:spcPts val="0"/>
              </a:spcBef>
              <a:buNone/>
            </a:pPr>
            <a:endParaRPr lang="ru-RU" sz="2400" dirty="0" smtClean="0">
              <a:solidFill>
                <a:schemeClr val="tx2">
                  <a:lumMod val="75000"/>
                </a:schemeClr>
              </a:solidFill>
              <a:latin typeface="Arial Black" panose="020B0A04020102020204" pitchFamily="34" charset="0"/>
            </a:endParaRPr>
          </a:p>
          <a:p>
            <a:pPr marL="0" indent="0" algn="ctr">
              <a:spcBef>
                <a:spcPts val="0"/>
              </a:spcBef>
              <a:buNone/>
            </a:pPr>
            <a:r>
              <a:rPr lang="en-US" sz="2400" dirty="0" smtClean="0">
                <a:solidFill>
                  <a:schemeClr val="tx2">
                    <a:lumMod val="75000"/>
                  </a:schemeClr>
                </a:solidFill>
                <a:latin typeface="Arial Black" panose="020B0A04020102020204" pitchFamily="34" charset="0"/>
              </a:rPr>
              <a:t>Sustainable Development Strategy </a:t>
            </a:r>
            <a:endParaRPr lang="ru-RU" sz="2400" dirty="0" smtClean="0">
              <a:solidFill>
                <a:schemeClr val="tx2">
                  <a:lumMod val="75000"/>
                </a:schemeClr>
              </a:solidFill>
              <a:latin typeface="Arial Black" panose="020B0A04020102020204" pitchFamily="34" charset="0"/>
            </a:endParaRPr>
          </a:p>
          <a:p>
            <a:pPr marL="0" indent="0" algn="ctr">
              <a:spcBef>
                <a:spcPts val="0"/>
              </a:spcBef>
              <a:buNone/>
            </a:pPr>
            <a:r>
              <a:rPr lang="en-US" sz="2400" dirty="0" smtClean="0">
                <a:solidFill>
                  <a:schemeClr val="tx2">
                    <a:lumMod val="75000"/>
                  </a:schemeClr>
                </a:solidFill>
                <a:latin typeface="Arial Black" panose="020B0A04020102020204" pitchFamily="34" charset="0"/>
              </a:rPr>
              <a:t>in the European</a:t>
            </a:r>
            <a:r>
              <a:rPr lang="ru-RU" sz="2400" dirty="0" smtClean="0">
                <a:solidFill>
                  <a:schemeClr val="tx2">
                    <a:lumMod val="75000"/>
                  </a:schemeClr>
                </a:solidFill>
                <a:latin typeface="Arial Black" panose="020B0A04020102020204" pitchFamily="34" charset="0"/>
              </a:rPr>
              <a:t> </a:t>
            </a:r>
            <a:r>
              <a:rPr lang="en-US" sz="2400" dirty="0" smtClean="0">
                <a:solidFill>
                  <a:schemeClr val="tx2">
                    <a:lumMod val="75000"/>
                  </a:schemeClr>
                </a:solidFill>
                <a:latin typeface="Arial Black" panose="020B0A04020102020204" pitchFamily="34" charset="0"/>
              </a:rPr>
              <a:t>Union and Russia: </a:t>
            </a:r>
            <a:endParaRPr lang="ru-RU" sz="2400" dirty="0" smtClean="0">
              <a:solidFill>
                <a:schemeClr val="tx2">
                  <a:lumMod val="75000"/>
                </a:schemeClr>
              </a:solidFill>
              <a:latin typeface="Arial Black" panose="020B0A04020102020204" pitchFamily="34" charset="0"/>
            </a:endParaRPr>
          </a:p>
          <a:p>
            <a:pPr marL="0" indent="0" algn="ctr">
              <a:spcBef>
                <a:spcPts val="0"/>
              </a:spcBef>
              <a:buNone/>
            </a:pPr>
            <a:r>
              <a:rPr lang="en-US" sz="2400" dirty="0" smtClean="0">
                <a:solidFill>
                  <a:schemeClr val="tx2">
                    <a:lumMod val="75000"/>
                  </a:schemeClr>
                </a:solidFill>
                <a:latin typeface="Arial Black" panose="020B0A04020102020204" pitchFamily="34" charset="0"/>
              </a:rPr>
              <a:t>on the way to the common future</a:t>
            </a:r>
            <a:endParaRPr lang="ru-RU" sz="2400" dirty="0" smtClean="0">
              <a:solidFill>
                <a:schemeClr val="tx2">
                  <a:lumMod val="75000"/>
                </a:schemeClr>
              </a:solidFill>
              <a:latin typeface="Arial Black" panose="020B0A04020102020204" pitchFamily="34" charset="0"/>
            </a:endParaRPr>
          </a:p>
          <a:p>
            <a:pPr marL="0" indent="0" algn="ctr">
              <a:spcBef>
                <a:spcPts val="0"/>
              </a:spcBef>
              <a:buNone/>
            </a:pPr>
            <a:endParaRPr lang="ru-RU" sz="3000" dirty="0" smtClean="0">
              <a:solidFill>
                <a:schemeClr val="tx2">
                  <a:lumMod val="75000"/>
                </a:schemeClr>
              </a:solidFill>
              <a:latin typeface="Arial Black" panose="020B0A04020102020204" pitchFamily="34" charset="0"/>
            </a:endParaRPr>
          </a:p>
          <a:p>
            <a:pPr marL="0" indent="0" algn="ctr">
              <a:spcBef>
                <a:spcPts val="0"/>
              </a:spcBef>
              <a:buNone/>
            </a:pPr>
            <a:r>
              <a:rPr lang="ru-RU" sz="3000" dirty="0" smtClean="0">
                <a:solidFill>
                  <a:schemeClr val="tx2">
                    <a:lumMod val="75000"/>
                  </a:schemeClr>
                </a:solidFill>
                <a:latin typeface="Arial Black" panose="020B0A04020102020204" pitchFamily="34" charset="0"/>
              </a:rPr>
              <a:t>(</a:t>
            </a:r>
            <a:r>
              <a:rPr lang="en-US" sz="3000" dirty="0" err="1">
                <a:solidFill>
                  <a:schemeClr val="tx2">
                    <a:lumMod val="75000"/>
                  </a:schemeClr>
                </a:solidFill>
                <a:latin typeface="Arial Black" panose="020B0A04020102020204" pitchFamily="34" charset="0"/>
              </a:rPr>
              <a:t>Programme</a:t>
            </a:r>
            <a:r>
              <a:rPr lang="en-US" sz="3000" dirty="0">
                <a:solidFill>
                  <a:schemeClr val="tx2">
                    <a:lumMod val="75000"/>
                  </a:schemeClr>
                </a:solidFill>
                <a:latin typeface="Arial Black" panose="020B0A04020102020204" pitchFamily="34" charset="0"/>
              </a:rPr>
              <a:t> – Jean Monnet Modules</a:t>
            </a:r>
            <a:r>
              <a:rPr lang="ru-RU" sz="3400" dirty="0">
                <a:solidFill>
                  <a:schemeClr val="tx2">
                    <a:lumMod val="75000"/>
                  </a:schemeClr>
                </a:solidFill>
                <a:latin typeface="Arial Black" panose="020B0A04020102020204" pitchFamily="34" charset="0"/>
              </a:rPr>
              <a:t>)</a:t>
            </a:r>
            <a:r>
              <a:rPr lang="en-US" sz="3400" dirty="0">
                <a:solidFill>
                  <a:schemeClr val="tx2">
                    <a:lumMod val="75000"/>
                  </a:schemeClr>
                </a:solidFill>
                <a:latin typeface="Arial Black" panose="020B0A04020102020204" pitchFamily="34" charset="0"/>
              </a:rPr>
              <a:t> </a:t>
            </a:r>
            <a:endParaRPr lang="ru-RU" sz="3400" dirty="0">
              <a:solidFill>
                <a:schemeClr val="tx2">
                  <a:lumMod val="75000"/>
                </a:schemeClr>
              </a:solidFill>
              <a:latin typeface="Arial Black" panose="020B0A04020102020204" pitchFamily="34" charset="0"/>
            </a:endParaRPr>
          </a:p>
          <a:p>
            <a:endParaRPr lang="ru-RU" dirty="0"/>
          </a:p>
        </p:txBody>
      </p:sp>
      <p:pic>
        <p:nvPicPr>
          <p:cNvPr id="1026" name="Picture 2" descr="With the support of the Erasmus+ Programme of the European Union logo with text on the right"/>
          <p:cNvPicPr>
            <a:picLocks noChangeAspect="1" noChangeArrowheads="1"/>
          </p:cNvPicPr>
          <p:nvPr/>
        </p:nvPicPr>
        <p:blipFill>
          <a:blip r:embed="rId2" cstate="print">
            <a:extLst>
              <a:ext uri="{28A0092B-C50C-407E-A947-70E740481C1C}">
                <a14:useLocalDpi xmlns:a14="http://schemas.microsoft.com/office/drawing/2010/main" val="0"/>
              </a:ext>
            </a:extLst>
          </a:blip>
          <a:srcRect t="-3572" r="25281"/>
          <a:stretch>
            <a:fillRect/>
          </a:stretch>
        </p:blipFill>
        <p:spPr bwMode="auto">
          <a:xfrm>
            <a:off x="361950" y="352425"/>
            <a:ext cx="47141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Логотип-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 y="1400175"/>
            <a:ext cx="437959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21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6632"/>
            <a:ext cx="9036496" cy="6741368"/>
          </a:xfrm>
        </p:spPr>
      </p:pic>
    </p:spTree>
    <p:extLst>
      <p:ext uri="{BB962C8B-B14F-4D97-AF65-F5344CB8AC3E}">
        <p14:creationId xmlns:p14="http://schemas.microsoft.com/office/powerpoint/2010/main" val="412917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5" y="188640"/>
            <a:ext cx="8928992" cy="6669360"/>
          </a:xfrm>
        </p:spPr>
      </p:pic>
    </p:spTree>
    <p:extLst>
      <p:ext uri="{BB962C8B-B14F-4D97-AF65-F5344CB8AC3E}">
        <p14:creationId xmlns:p14="http://schemas.microsoft.com/office/powerpoint/2010/main" val="288269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36496" cy="6669360"/>
          </a:xfrm>
        </p:spPr>
      </p:pic>
    </p:spTree>
    <p:extLst>
      <p:ext uri="{BB962C8B-B14F-4D97-AF65-F5344CB8AC3E}">
        <p14:creationId xmlns:p14="http://schemas.microsoft.com/office/powerpoint/2010/main" val="84353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333775"/>
            <a:ext cx="8640960" cy="923330"/>
          </a:xfrm>
          <a:prstGeom prst="rect">
            <a:avLst/>
          </a:prstGeom>
        </p:spPr>
        <p:txBody>
          <a:bodyPr wrap="square">
            <a:spAutoFit/>
          </a:bodyPr>
          <a:lstStyle/>
          <a:p>
            <a:endParaRPr lang="ru-RU" dirty="0" smtClean="0"/>
          </a:p>
          <a:p>
            <a:endParaRPr lang="ru-RU" dirty="0" smtClean="0"/>
          </a:p>
          <a:p>
            <a:pPr algn="ct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493146884"/>
              </p:ext>
            </p:extLst>
          </p:nvPr>
        </p:nvGraphicFramePr>
        <p:xfrm>
          <a:off x="179512" y="275134"/>
          <a:ext cx="8640960" cy="2175484"/>
        </p:xfrm>
        <a:graphic>
          <a:graphicData uri="http://schemas.openxmlformats.org/drawingml/2006/table">
            <a:tbl>
              <a:tblPr firstRow="1" firstCol="1" bandRow="1">
                <a:tableStyleId>{5C22544A-7EE6-4342-B048-85BDC9FD1C3A}</a:tableStyleId>
              </a:tblPr>
              <a:tblGrid>
                <a:gridCol w="8640960">
                  <a:extLst>
                    <a:ext uri="{9D8B030D-6E8A-4147-A177-3AD203B41FA5}">
                      <a16:colId xmlns:a16="http://schemas.microsoft.com/office/drawing/2014/main" xmlns="" val="20000"/>
                    </a:ext>
                  </a:extLst>
                </a:gridCol>
              </a:tblGrid>
              <a:tr h="1281658">
                <a:tc>
                  <a:txBody>
                    <a:bodyPr/>
                    <a:lstStyle/>
                    <a:p>
                      <a:pPr algn="l">
                        <a:lnSpc>
                          <a:spcPct val="115000"/>
                        </a:lnSpc>
                        <a:spcAft>
                          <a:spcPts val="1000"/>
                        </a:spcAft>
                      </a:pPr>
                      <a:r>
                        <a:rPr lang="ru-RU" sz="1400" dirty="0">
                          <a:effectLst/>
                        </a:rPr>
                        <a:t>                               </a:t>
                      </a:r>
                      <a:r>
                        <a:rPr lang="en-US" sz="1400" dirty="0">
                          <a:effectLst/>
                        </a:rPr>
                        <a:t>           </a:t>
                      </a:r>
                      <a:r>
                        <a:rPr lang="ru-RU" sz="11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03405">
                <a:tc>
                  <a:txBody>
                    <a:bodyPr/>
                    <a:lstStyle/>
                    <a:p>
                      <a:pPr algn="ctr">
                        <a:lnSpc>
                          <a:spcPct val="115000"/>
                        </a:lnSpc>
                        <a:spcAft>
                          <a:spcPts val="0"/>
                        </a:spcAft>
                      </a:pPr>
                      <a:endParaRPr lang="ru-RU" sz="2000" b="1" dirty="0" smtClean="0">
                        <a:effectLst/>
                      </a:endParaRPr>
                    </a:p>
                    <a:p>
                      <a:pPr algn="ctr">
                        <a:lnSpc>
                          <a:spcPct val="115000"/>
                        </a:lnSpc>
                        <a:spcAft>
                          <a:spcPts val="0"/>
                        </a:spcAft>
                      </a:pPr>
                      <a:r>
                        <a:rPr lang="en-US" sz="2000" b="1" dirty="0" smtClean="0">
                          <a:effectLst/>
                        </a:rPr>
                        <a:t>ERASMUS</a:t>
                      </a:r>
                      <a:r>
                        <a:rPr lang="en-US" sz="2000" b="1" dirty="0">
                          <a:effectLst/>
                        </a:rPr>
                        <a:t>+ PROGRAMME – JEAN MONNET </a:t>
                      </a:r>
                      <a:r>
                        <a:rPr lang="en-US" sz="2000" b="1" dirty="0" smtClean="0">
                          <a:effectLst/>
                        </a:rPr>
                        <a:t>MODULES</a:t>
                      </a:r>
                      <a:endParaRPr lang="ru-RU" sz="2000" b="1" dirty="0" smtClean="0">
                        <a:effectLst/>
                      </a:endParaRPr>
                    </a:p>
                    <a:p>
                      <a:pPr algn="ctr">
                        <a:lnSpc>
                          <a:spcPct val="115000"/>
                        </a:lnSpc>
                        <a:spcAft>
                          <a:spcPts val="0"/>
                        </a:spcAft>
                      </a:pP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302433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2" descr="Картинки по запросу МГУ Огаре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9278"/>
            <a:ext cx="3096344"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16"/>
          <p:cNvSpPr>
            <a:spLocks/>
          </p:cNvSpPr>
          <p:nvPr/>
        </p:nvSpPr>
        <p:spPr bwMode="auto">
          <a:xfrm>
            <a:off x="3059832" y="5949280"/>
            <a:ext cx="2592287" cy="651204"/>
          </a:xfrm>
          <a:prstGeom prst="rect">
            <a:avLst/>
          </a:prstGeom>
          <a:solidFill>
            <a:srgbClr val="4472C4"/>
          </a:solidFill>
          <a:ln w="12700" algn="ctr">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smtClean="0">
                <a:ln>
                  <a:noFill/>
                </a:ln>
                <a:solidFill>
                  <a:srgbClr val="FFFFFF"/>
                </a:solidFill>
                <a:effectLst/>
                <a:latin typeface="Arial Black" pitchFamily="34" charset="0"/>
                <a:cs typeface="Arial" pitchFamily="34" charset="0"/>
              </a:rPr>
              <a:t>Erasmus </a:t>
            </a:r>
            <a:r>
              <a:rPr kumimoji="0" lang="en-US" sz="2000" b="1" i="0" u="none" strike="noStrike" cap="none" normalizeH="0" baseline="0" dirty="0" smtClean="0">
                <a:ln>
                  <a:noFill/>
                </a:ln>
                <a:solidFill>
                  <a:srgbClr val="FFFFFF"/>
                </a:solidFill>
                <a:effectLst/>
                <a:latin typeface="Arial Black" pitchFamily="34"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9724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6"/>
            <a:ext cx="8784976" cy="5016758"/>
          </a:xfrm>
          <a:prstGeom prst="rect">
            <a:avLst/>
          </a:prstGeom>
        </p:spPr>
        <p:txBody>
          <a:bodyPr wrap="square">
            <a:spAutoFit/>
          </a:bodyPr>
          <a:lstStyle/>
          <a:p>
            <a:pPr algn="just"/>
            <a:r>
              <a:rPr lang="ru-RU" sz="3200" b="1" dirty="0">
                <a:latin typeface="Times New Roman" panose="02020603050405020304" pitchFamily="18" charset="0"/>
                <a:cs typeface="Times New Roman" panose="02020603050405020304" pitchFamily="18" charset="0"/>
              </a:rPr>
              <a:t>Евросоюз </a:t>
            </a:r>
            <a:r>
              <a:rPr lang="ru-RU" sz="3200" dirty="0">
                <a:latin typeface="Times New Roman" panose="02020603050405020304" pitchFamily="18" charset="0"/>
                <a:cs typeface="Times New Roman" panose="02020603050405020304" pitchFamily="18" charset="0"/>
              </a:rPr>
              <a:t>является уникальным в своем роде объединением государств (которому присущи черты конфедерации), которое имеет признаки государства, но является надгосударственной организацией. Это означает, что ЕС уполномочен принимать решения, которые являются обязательными для исполнения странами-членами. Принимать подобные решения Союз вправе самостоятельно, без согласия на то конкретного государства-члена</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288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333775"/>
            <a:ext cx="8640960" cy="923330"/>
          </a:xfrm>
          <a:prstGeom prst="rect">
            <a:avLst/>
          </a:prstGeom>
        </p:spPr>
        <p:txBody>
          <a:bodyPr wrap="square">
            <a:spAutoFit/>
          </a:bodyPr>
          <a:lstStyle/>
          <a:p>
            <a:endParaRPr lang="ru-RU" dirty="0" smtClean="0"/>
          </a:p>
          <a:p>
            <a:endParaRPr lang="ru-RU" dirty="0" smtClean="0"/>
          </a:p>
          <a:p>
            <a:pPr algn="ctr"/>
            <a:endParaRPr lang="ru-RU" dirty="0"/>
          </a:p>
        </p:txBody>
      </p:sp>
      <p:sp>
        <p:nvSpPr>
          <p:cNvPr id="2" name="Прямоугольник 1"/>
          <p:cNvSpPr/>
          <p:nvPr/>
        </p:nvSpPr>
        <p:spPr>
          <a:xfrm>
            <a:off x="179512" y="908720"/>
            <a:ext cx="8640960" cy="5509200"/>
          </a:xfrm>
          <a:prstGeom prst="rect">
            <a:avLst/>
          </a:prstGeom>
        </p:spPr>
        <p:txBody>
          <a:bodyPr wrap="square">
            <a:spAutoFit/>
          </a:bodyPr>
          <a:lstStyle/>
          <a:p>
            <a:pPr algn="ctr"/>
            <a:r>
              <a:rPr lang="ru-RU" sz="3200" b="1" dirty="0" smtClean="0"/>
              <a:t>ЦЕЛИ </a:t>
            </a:r>
            <a:r>
              <a:rPr lang="ru-RU" sz="3200" b="1" dirty="0"/>
              <a:t>Европейского союза</a:t>
            </a:r>
            <a:r>
              <a:rPr lang="ru-RU" sz="3200" dirty="0"/>
              <a:t> </a:t>
            </a:r>
            <a:endParaRPr lang="ru-RU" sz="3200" dirty="0" smtClean="0"/>
          </a:p>
          <a:p>
            <a:pPr algn="just"/>
            <a:r>
              <a:rPr lang="ru-RU" sz="3200" dirty="0" smtClean="0"/>
              <a:t>1) защита основных прав и свобод человека и гражданина (внутри каждой страны Евросоюза);</a:t>
            </a:r>
          </a:p>
          <a:p>
            <a:pPr algn="just"/>
            <a:r>
              <a:rPr lang="ru-RU" sz="3200" dirty="0" smtClean="0"/>
              <a:t>2) обеспечение </a:t>
            </a:r>
            <a:r>
              <a:rPr lang="ru-RU" sz="3200" dirty="0"/>
              <a:t>свободы, безопасности и правосудия в рамках ЕС;</a:t>
            </a:r>
          </a:p>
          <a:p>
            <a:pPr algn="just"/>
            <a:r>
              <a:rPr lang="ru-RU" sz="3200" dirty="0" smtClean="0"/>
              <a:t>3) экономическая </a:t>
            </a:r>
            <a:r>
              <a:rPr lang="ru-RU" sz="3200" dirty="0"/>
              <a:t>интеграция среди стран-членов и обеспечение социального развития;</a:t>
            </a:r>
          </a:p>
          <a:p>
            <a:pPr algn="just"/>
            <a:r>
              <a:rPr lang="ru-RU" sz="3200" dirty="0" smtClean="0"/>
              <a:t>4) поддержание </a:t>
            </a:r>
            <a:r>
              <a:rPr lang="ru-RU" sz="3200" dirty="0"/>
              <a:t>и усиление авторитета Европы на международной арене.</a:t>
            </a:r>
            <a:endParaRPr lang="ru-RU" sz="3200" dirty="0">
              <a:effectLst/>
            </a:endParaRPr>
          </a:p>
        </p:txBody>
      </p:sp>
    </p:spTree>
    <p:extLst>
      <p:ext uri="{BB962C8B-B14F-4D97-AF65-F5344CB8AC3E}">
        <p14:creationId xmlns:p14="http://schemas.microsoft.com/office/powerpoint/2010/main" val="289537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333775"/>
            <a:ext cx="8640960" cy="923330"/>
          </a:xfrm>
          <a:prstGeom prst="rect">
            <a:avLst/>
          </a:prstGeom>
        </p:spPr>
        <p:txBody>
          <a:bodyPr wrap="square">
            <a:spAutoFit/>
          </a:bodyPr>
          <a:lstStyle/>
          <a:p>
            <a:endParaRPr lang="ru-RU" dirty="0" smtClean="0"/>
          </a:p>
          <a:p>
            <a:endParaRPr lang="ru-RU" dirty="0" smtClean="0"/>
          </a:p>
          <a:p>
            <a:pPr algn="ctr"/>
            <a:endParaRPr lang="ru-RU" dirty="0"/>
          </a:p>
        </p:txBody>
      </p:sp>
      <p:sp>
        <p:nvSpPr>
          <p:cNvPr id="9" name="Прямоугольник 16"/>
          <p:cNvSpPr>
            <a:spLocks/>
          </p:cNvSpPr>
          <p:nvPr/>
        </p:nvSpPr>
        <p:spPr bwMode="auto">
          <a:xfrm>
            <a:off x="3059832" y="6156371"/>
            <a:ext cx="2592287" cy="651204"/>
          </a:xfrm>
          <a:prstGeom prst="rect">
            <a:avLst/>
          </a:prstGeom>
          <a:solidFill>
            <a:srgbClr val="4472C4"/>
          </a:solidFill>
          <a:ln w="12700" algn="ctr">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smtClean="0">
                <a:ln>
                  <a:noFill/>
                </a:ln>
                <a:solidFill>
                  <a:srgbClr val="FFFFFF"/>
                </a:solidFill>
                <a:effectLst/>
                <a:latin typeface="Arial Black" pitchFamily="34" charset="0"/>
                <a:cs typeface="Arial" pitchFamily="34" charset="0"/>
              </a:rPr>
              <a:t>Erasmus </a:t>
            </a:r>
            <a:r>
              <a:rPr kumimoji="0" lang="en-US" sz="2000" b="1" i="0" u="none" strike="noStrike" cap="none" normalizeH="0" baseline="0" dirty="0" smtClean="0">
                <a:ln>
                  <a:noFill/>
                </a:ln>
                <a:solidFill>
                  <a:srgbClr val="FFFFFF"/>
                </a:solidFill>
                <a:effectLst/>
                <a:latin typeface="Arial Black" pitchFamily="34"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7111585"/>
              </p:ext>
            </p:extLst>
          </p:nvPr>
        </p:nvGraphicFramePr>
        <p:xfrm>
          <a:off x="158984" y="116634"/>
          <a:ext cx="8640960" cy="6658815"/>
        </p:xfrm>
        <a:graphic>
          <a:graphicData uri="http://schemas.openxmlformats.org/drawingml/2006/table">
            <a:tbl>
              <a:tblPr firstRow="1" firstCol="1" bandRow="1">
                <a:tableStyleId>{5C22544A-7EE6-4342-B048-85BDC9FD1C3A}</a:tableStyleId>
              </a:tblPr>
              <a:tblGrid>
                <a:gridCol w="1728192">
                  <a:extLst>
                    <a:ext uri="{9D8B030D-6E8A-4147-A177-3AD203B41FA5}">
                      <a16:colId xmlns:a16="http://schemas.microsoft.com/office/drawing/2014/main" xmlns="" val="226514252"/>
                    </a:ext>
                  </a:extLst>
                </a:gridCol>
                <a:gridCol w="1388680">
                  <a:extLst>
                    <a:ext uri="{9D8B030D-6E8A-4147-A177-3AD203B41FA5}">
                      <a16:colId xmlns:a16="http://schemas.microsoft.com/office/drawing/2014/main" xmlns="" val="2752259719"/>
                    </a:ext>
                  </a:extLst>
                </a:gridCol>
                <a:gridCol w="1656184">
                  <a:extLst>
                    <a:ext uri="{9D8B030D-6E8A-4147-A177-3AD203B41FA5}">
                      <a16:colId xmlns:a16="http://schemas.microsoft.com/office/drawing/2014/main" xmlns="" val="77515686"/>
                    </a:ext>
                  </a:extLst>
                </a:gridCol>
                <a:gridCol w="2139712">
                  <a:extLst>
                    <a:ext uri="{9D8B030D-6E8A-4147-A177-3AD203B41FA5}">
                      <a16:colId xmlns:a16="http://schemas.microsoft.com/office/drawing/2014/main" xmlns="" val="2379791683"/>
                    </a:ext>
                  </a:extLst>
                </a:gridCol>
                <a:gridCol w="1728192">
                  <a:extLst>
                    <a:ext uri="{9D8B030D-6E8A-4147-A177-3AD203B41FA5}">
                      <a16:colId xmlns:a16="http://schemas.microsoft.com/office/drawing/2014/main" xmlns="" val="1803126518"/>
                    </a:ext>
                  </a:extLst>
                </a:gridCol>
              </a:tblGrid>
              <a:tr h="419949">
                <a:tc>
                  <a:txBody>
                    <a:bodyPr/>
                    <a:lstStyle/>
                    <a:p>
                      <a:pPr algn="ctr">
                        <a:lnSpc>
                          <a:spcPct val="107000"/>
                        </a:lnSpc>
                        <a:spcAft>
                          <a:spcPts val="0"/>
                        </a:spcAft>
                      </a:pPr>
                      <a:r>
                        <a:rPr lang="ru-RU" sz="1100" dirty="0">
                          <a:effectLst/>
                        </a:rPr>
                        <a:t>Страна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Столица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dirty="0">
                          <a:effectLst/>
                        </a:rPr>
                        <a:t>Год вступления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dirty="0" smtClean="0">
                          <a:effectLst/>
                        </a:rPr>
                        <a:t>Еврозона— </a:t>
                      </a:r>
                      <a:r>
                        <a:rPr lang="ru-RU" sz="1000" dirty="0" smtClean="0">
                          <a:effectLst/>
                        </a:rPr>
                        <a:t>действующий в рамках ЕС валютный союз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Зона Шенген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3346393677"/>
                  </a:ext>
                </a:extLst>
              </a:tr>
              <a:tr h="219981">
                <a:tc>
                  <a:txBody>
                    <a:bodyPr/>
                    <a:lstStyle/>
                    <a:p>
                      <a:pPr>
                        <a:lnSpc>
                          <a:spcPct val="107000"/>
                        </a:lnSpc>
                        <a:spcAft>
                          <a:spcPts val="0"/>
                        </a:spcAft>
                      </a:pPr>
                      <a:r>
                        <a:rPr lang="ru-RU" sz="1100">
                          <a:effectLst/>
                        </a:rPr>
                        <a:t>Австрия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Вена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2504209415"/>
                  </a:ext>
                </a:extLst>
              </a:tr>
              <a:tr h="219981">
                <a:tc>
                  <a:txBody>
                    <a:bodyPr/>
                    <a:lstStyle/>
                    <a:p>
                      <a:pPr>
                        <a:lnSpc>
                          <a:spcPct val="107000"/>
                        </a:lnSpc>
                        <a:spcAft>
                          <a:spcPts val="0"/>
                        </a:spcAft>
                      </a:pPr>
                      <a:r>
                        <a:rPr lang="ru-RU" sz="1100">
                          <a:effectLst/>
                        </a:rPr>
                        <a:t>Бельгия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Брюссель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614721386"/>
                  </a:ext>
                </a:extLst>
              </a:tr>
              <a:tr h="219981">
                <a:tc>
                  <a:txBody>
                    <a:bodyPr/>
                    <a:lstStyle/>
                    <a:p>
                      <a:pPr>
                        <a:lnSpc>
                          <a:spcPct val="107000"/>
                        </a:lnSpc>
                        <a:spcAft>
                          <a:spcPts val="0"/>
                        </a:spcAft>
                      </a:pPr>
                      <a:r>
                        <a:rPr lang="ru-RU" sz="1100">
                          <a:effectLst/>
                        </a:rPr>
                        <a:t>Болгария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София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dirty="0">
                          <a:effectLst/>
                        </a:rPr>
                        <a:t>2007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нет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132157775"/>
                  </a:ext>
                </a:extLst>
              </a:tr>
              <a:tr h="299379">
                <a:tc>
                  <a:txBody>
                    <a:bodyPr/>
                    <a:lstStyle/>
                    <a:p>
                      <a:pPr>
                        <a:lnSpc>
                          <a:spcPct val="107000"/>
                        </a:lnSpc>
                        <a:spcAft>
                          <a:spcPts val="0"/>
                        </a:spcAft>
                      </a:pPr>
                      <a:r>
                        <a:rPr lang="ru-RU" sz="1100">
                          <a:effectLst/>
                        </a:rPr>
                        <a:t>Великобритания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Лондон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отказ</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3110782362"/>
                  </a:ext>
                </a:extLst>
              </a:tr>
              <a:tr h="219981">
                <a:tc>
                  <a:txBody>
                    <a:bodyPr/>
                    <a:lstStyle/>
                    <a:p>
                      <a:pPr>
                        <a:lnSpc>
                          <a:spcPct val="107000"/>
                        </a:lnSpc>
                        <a:spcAft>
                          <a:spcPts val="0"/>
                        </a:spcAft>
                      </a:pPr>
                      <a:r>
                        <a:rPr lang="ru-RU" sz="1100">
                          <a:effectLst/>
                        </a:rPr>
                        <a:t>Венгрия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Будапешт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3493511751"/>
                  </a:ext>
                </a:extLst>
              </a:tr>
              <a:tr h="219981">
                <a:tc>
                  <a:txBody>
                    <a:bodyPr/>
                    <a:lstStyle/>
                    <a:p>
                      <a:pPr>
                        <a:lnSpc>
                          <a:spcPct val="107000"/>
                        </a:lnSpc>
                        <a:spcAft>
                          <a:spcPts val="0"/>
                        </a:spcAft>
                      </a:pPr>
                      <a:r>
                        <a:rPr lang="ru-RU" sz="1100">
                          <a:effectLst/>
                        </a:rPr>
                        <a:t>Германия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Берлин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294016238"/>
                  </a:ext>
                </a:extLst>
              </a:tr>
              <a:tr h="219981">
                <a:tc>
                  <a:txBody>
                    <a:bodyPr/>
                    <a:lstStyle/>
                    <a:p>
                      <a:pPr>
                        <a:lnSpc>
                          <a:spcPct val="107000"/>
                        </a:lnSpc>
                        <a:spcAft>
                          <a:spcPts val="0"/>
                        </a:spcAft>
                      </a:pPr>
                      <a:r>
                        <a:rPr lang="ru-RU" sz="1100">
                          <a:effectLst/>
                        </a:rPr>
                        <a:t>Греция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Афины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651448642"/>
                  </a:ext>
                </a:extLst>
              </a:tr>
              <a:tr h="219981">
                <a:tc>
                  <a:txBody>
                    <a:bodyPr/>
                    <a:lstStyle/>
                    <a:p>
                      <a:pPr>
                        <a:lnSpc>
                          <a:spcPct val="107000"/>
                        </a:lnSpc>
                        <a:spcAft>
                          <a:spcPts val="0"/>
                        </a:spcAft>
                      </a:pPr>
                      <a:r>
                        <a:rPr lang="ru-RU" sz="1100">
                          <a:effectLst/>
                        </a:rPr>
                        <a:t>Дания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Копенгаген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4192457246"/>
                  </a:ext>
                </a:extLst>
              </a:tr>
              <a:tr h="219981">
                <a:tc>
                  <a:txBody>
                    <a:bodyPr/>
                    <a:lstStyle/>
                    <a:p>
                      <a:pPr>
                        <a:lnSpc>
                          <a:spcPct val="107000"/>
                        </a:lnSpc>
                        <a:spcAft>
                          <a:spcPts val="0"/>
                        </a:spcAft>
                      </a:pPr>
                      <a:r>
                        <a:rPr lang="ru-RU" sz="1100">
                          <a:effectLst/>
                        </a:rPr>
                        <a:t>Ирландия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Дублин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отказ</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428437010"/>
                  </a:ext>
                </a:extLst>
              </a:tr>
              <a:tr h="219981">
                <a:tc>
                  <a:txBody>
                    <a:bodyPr/>
                    <a:lstStyle/>
                    <a:p>
                      <a:pPr>
                        <a:lnSpc>
                          <a:spcPct val="107000"/>
                        </a:lnSpc>
                        <a:spcAft>
                          <a:spcPts val="0"/>
                        </a:spcAft>
                      </a:pPr>
                      <a:r>
                        <a:rPr lang="ru-RU" sz="1100">
                          <a:effectLst/>
                        </a:rPr>
                        <a:t>Испания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Мадрид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1986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44737153"/>
                  </a:ext>
                </a:extLst>
              </a:tr>
              <a:tr h="219981">
                <a:tc>
                  <a:txBody>
                    <a:bodyPr/>
                    <a:lstStyle/>
                    <a:p>
                      <a:pPr>
                        <a:lnSpc>
                          <a:spcPct val="107000"/>
                        </a:lnSpc>
                        <a:spcAft>
                          <a:spcPts val="0"/>
                        </a:spcAft>
                      </a:pPr>
                      <a:r>
                        <a:rPr lang="ru-RU" sz="1100">
                          <a:effectLst/>
                        </a:rPr>
                        <a:t>Италия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Рим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010877392"/>
                  </a:ext>
                </a:extLst>
              </a:tr>
              <a:tr h="219981">
                <a:tc>
                  <a:txBody>
                    <a:bodyPr/>
                    <a:lstStyle/>
                    <a:p>
                      <a:pPr>
                        <a:lnSpc>
                          <a:spcPct val="107000"/>
                        </a:lnSpc>
                        <a:spcAft>
                          <a:spcPts val="0"/>
                        </a:spcAft>
                      </a:pPr>
                      <a:r>
                        <a:rPr lang="ru-RU" sz="1100">
                          <a:effectLst/>
                        </a:rPr>
                        <a:t>Кипр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Никосия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нет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096503644"/>
                  </a:ext>
                </a:extLst>
              </a:tr>
              <a:tr h="219981">
                <a:tc>
                  <a:txBody>
                    <a:bodyPr/>
                    <a:lstStyle/>
                    <a:p>
                      <a:pPr>
                        <a:lnSpc>
                          <a:spcPct val="107000"/>
                        </a:lnSpc>
                        <a:spcAft>
                          <a:spcPts val="0"/>
                        </a:spcAft>
                      </a:pPr>
                      <a:r>
                        <a:rPr lang="ru-RU" sz="1100">
                          <a:effectLst/>
                        </a:rPr>
                        <a:t>Латвия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Рига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781348583"/>
                  </a:ext>
                </a:extLst>
              </a:tr>
              <a:tr h="219981">
                <a:tc>
                  <a:txBody>
                    <a:bodyPr/>
                    <a:lstStyle/>
                    <a:p>
                      <a:pPr>
                        <a:lnSpc>
                          <a:spcPct val="107000"/>
                        </a:lnSpc>
                        <a:spcAft>
                          <a:spcPts val="0"/>
                        </a:spcAft>
                      </a:pPr>
                      <a:r>
                        <a:rPr lang="ru-RU" sz="1100">
                          <a:effectLst/>
                        </a:rPr>
                        <a:t>Литва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Вильнюс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3732536692"/>
                  </a:ext>
                </a:extLst>
              </a:tr>
              <a:tr h="219981">
                <a:tc>
                  <a:txBody>
                    <a:bodyPr/>
                    <a:lstStyle/>
                    <a:p>
                      <a:pPr>
                        <a:lnSpc>
                          <a:spcPct val="107000"/>
                        </a:lnSpc>
                        <a:spcAft>
                          <a:spcPts val="0"/>
                        </a:spcAft>
                      </a:pPr>
                      <a:r>
                        <a:rPr lang="ru-RU" sz="1100">
                          <a:effectLst/>
                        </a:rPr>
                        <a:t>Люксембург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Люксембург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592558331"/>
                  </a:ext>
                </a:extLst>
              </a:tr>
              <a:tr h="219981">
                <a:tc>
                  <a:txBody>
                    <a:bodyPr/>
                    <a:lstStyle/>
                    <a:p>
                      <a:pPr>
                        <a:lnSpc>
                          <a:spcPct val="107000"/>
                        </a:lnSpc>
                        <a:spcAft>
                          <a:spcPts val="0"/>
                        </a:spcAft>
                      </a:pPr>
                      <a:r>
                        <a:rPr lang="ru-RU" sz="1100">
                          <a:effectLst/>
                        </a:rPr>
                        <a:t>Мальта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Валлетта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48700392"/>
                  </a:ext>
                </a:extLst>
              </a:tr>
              <a:tr h="219981">
                <a:tc>
                  <a:txBody>
                    <a:bodyPr/>
                    <a:lstStyle/>
                    <a:p>
                      <a:pPr>
                        <a:lnSpc>
                          <a:spcPct val="107000"/>
                        </a:lnSpc>
                        <a:spcAft>
                          <a:spcPts val="0"/>
                        </a:spcAft>
                      </a:pPr>
                      <a:r>
                        <a:rPr lang="ru-RU" sz="1100">
                          <a:effectLst/>
                        </a:rPr>
                        <a:t>Нидерланды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Амстердам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4106300090"/>
                  </a:ext>
                </a:extLst>
              </a:tr>
              <a:tr h="219981">
                <a:tc>
                  <a:txBody>
                    <a:bodyPr/>
                    <a:lstStyle/>
                    <a:p>
                      <a:pPr>
                        <a:lnSpc>
                          <a:spcPct val="107000"/>
                        </a:lnSpc>
                        <a:spcAft>
                          <a:spcPts val="0"/>
                        </a:spcAft>
                      </a:pPr>
                      <a:r>
                        <a:rPr lang="ru-RU" sz="1100">
                          <a:effectLst/>
                        </a:rPr>
                        <a:t>Польша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Варшава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3350295682"/>
                  </a:ext>
                </a:extLst>
              </a:tr>
              <a:tr h="219981">
                <a:tc>
                  <a:txBody>
                    <a:bodyPr/>
                    <a:lstStyle/>
                    <a:p>
                      <a:pPr>
                        <a:lnSpc>
                          <a:spcPct val="107000"/>
                        </a:lnSpc>
                        <a:spcAft>
                          <a:spcPts val="0"/>
                        </a:spcAft>
                      </a:pPr>
                      <a:r>
                        <a:rPr lang="ru-RU" sz="1100">
                          <a:effectLst/>
                        </a:rPr>
                        <a:t>Португалия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Лиссабон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1986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50350651"/>
                  </a:ext>
                </a:extLst>
              </a:tr>
              <a:tr h="219981">
                <a:tc>
                  <a:txBody>
                    <a:bodyPr/>
                    <a:lstStyle/>
                    <a:p>
                      <a:pPr>
                        <a:lnSpc>
                          <a:spcPct val="107000"/>
                        </a:lnSpc>
                        <a:spcAft>
                          <a:spcPts val="0"/>
                        </a:spcAft>
                      </a:pPr>
                      <a:r>
                        <a:rPr lang="ru-RU" sz="1100">
                          <a:effectLst/>
                        </a:rPr>
                        <a:t>Словакия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Братислава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94828706"/>
                  </a:ext>
                </a:extLst>
              </a:tr>
              <a:tr h="219981">
                <a:tc>
                  <a:txBody>
                    <a:bodyPr/>
                    <a:lstStyle/>
                    <a:p>
                      <a:pPr>
                        <a:lnSpc>
                          <a:spcPct val="107000"/>
                        </a:lnSpc>
                        <a:spcAft>
                          <a:spcPts val="0"/>
                        </a:spcAft>
                      </a:pPr>
                      <a:r>
                        <a:rPr lang="ru-RU" sz="1100">
                          <a:effectLst/>
                        </a:rPr>
                        <a:t>Словения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Любляна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3479491582"/>
                  </a:ext>
                </a:extLst>
              </a:tr>
              <a:tr h="219981">
                <a:tc>
                  <a:txBody>
                    <a:bodyPr/>
                    <a:lstStyle/>
                    <a:p>
                      <a:pPr>
                        <a:lnSpc>
                          <a:spcPct val="107000"/>
                        </a:lnSpc>
                        <a:spcAft>
                          <a:spcPts val="0"/>
                        </a:spcAft>
                      </a:pPr>
                      <a:r>
                        <a:rPr lang="ru-RU" sz="1100">
                          <a:effectLst/>
                        </a:rPr>
                        <a:t>Румыния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Бухарест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нет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2087486048"/>
                  </a:ext>
                </a:extLst>
              </a:tr>
              <a:tr h="219981">
                <a:tc>
                  <a:txBody>
                    <a:bodyPr/>
                    <a:lstStyle/>
                    <a:p>
                      <a:pPr>
                        <a:lnSpc>
                          <a:spcPct val="107000"/>
                        </a:lnSpc>
                        <a:spcAft>
                          <a:spcPts val="0"/>
                        </a:spcAft>
                      </a:pPr>
                      <a:r>
                        <a:rPr lang="ru-RU" sz="1100">
                          <a:effectLst/>
                        </a:rPr>
                        <a:t>Финляндия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Хельсинки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2428294018"/>
                  </a:ext>
                </a:extLst>
              </a:tr>
              <a:tr h="219981">
                <a:tc>
                  <a:txBody>
                    <a:bodyPr/>
                    <a:lstStyle/>
                    <a:p>
                      <a:pPr>
                        <a:lnSpc>
                          <a:spcPct val="107000"/>
                        </a:lnSpc>
                        <a:spcAft>
                          <a:spcPts val="0"/>
                        </a:spcAft>
                      </a:pPr>
                      <a:r>
                        <a:rPr lang="ru-RU" sz="1100">
                          <a:effectLst/>
                        </a:rPr>
                        <a:t>Франция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Париж</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2186355512"/>
                  </a:ext>
                </a:extLst>
              </a:tr>
              <a:tr h="219981">
                <a:tc>
                  <a:txBody>
                    <a:bodyPr/>
                    <a:lstStyle/>
                    <a:p>
                      <a:pPr>
                        <a:lnSpc>
                          <a:spcPct val="107000"/>
                        </a:lnSpc>
                        <a:spcAft>
                          <a:spcPts val="0"/>
                        </a:spcAft>
                      </a:pPr>
                      <a:r>
                        <a:rPr lang="ru-RU" sz="1100">
                          <a:effectLst/>
                        </a:rPr>
                        <a:t>Хорватия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Загреб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нет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217974963"/>
                  </a:ext>
                </a:extLst>
              </a:tr>
              <a:tr h="219981">
                <a:tc>
                  <a:txBody>
                    <a:bodyPr/>
                    <a:lstStyle/>
                    <a:p>
                      <a:pPr>
                        <a:lnSpc>
                          <a:spcPct val="107000"/>
                        </a:lnSpc>
                        <a:spcAft>
                          <a:spcPts val="0"/>
                        </a:spcAft>
                      </a:pPr>
                      <a:r>
                        <a:rPr lang="ru-RU" sz="1100">
                          <a:effectLst/>
                        </a:rPr>
                        <a:t>Чехия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Прага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305101724"/>
                  </a:ext>
                </a:extLst>
              </a:tr>
              <a:tr h="219981">
                <a:tc>
                  <a:txBody>
                    <a:bodyPr/>
                    <a:lstStyle/>
                    <a:p>
                      <a:pPr>
                        <a:lnSpc>
                          <a:spcPct val="107000"/>
                        </a:lnSpc>
                        <a:spcAft>
                          <a:spcPts val="0"/>
                        </a:spcAft>
                      </a:pPr>
                      <a:r>
                        <a:rPr lang="ru-RU" sz="1100">
                          <a:effectLst/>
                        </a:rPr>
                        <a:t>Швеция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Стокгольм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1995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2261655747"/>
                  </a:ext>
                </a:extLst>
              </a:tr>
              <a:tr h="219981">
                <a:tc>
                  <a:txBody>
                    <a:bodyPr/>
                    <a:lstStyle/>
                    <a:p>
                      <a:pPr>
                        <a:lnSpc>
                          <a:spcPct val="107000"/>
                        </a:lnSpc>
                        <a:spcAft>
                          <a:spcPts val="0"/>
                        </a:spcAft>
                      </a:pPr>
                      <a:r>
                        <a:rPr lang="ru-RU" sz="1100">
                          <a:effectLst/>
                        </a:rPr>
                        <a:t>Эстония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nSpc>
                          <a:spcPct val="107000"/>
                        </a:lnSpc>
                        <a:spcAft>
                          <a:spcPts val="0"/>
                        </a:spcAft>
                      </a:pPr>
                      <a:r>
                        <a:rPr lang="ru-RU" sz="1100">
                          <a:effectLst/>
                        </a:rPr>
                        <a:t>Таллин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a:effectLst/>
                        </a:rPr>
                        <a:t>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tc>
                  <a:txBody>
                    <a:bodyPr/>
                    <a:lstStyle/>
                    <a:p>
                      <a:pPr algn="ctr">
                        <a:lnSpc>
                          <a:spcPct val="107000"/>
                        </a:lnSpc>
                        <a:spcAft>
                          <a:spcPts val="0"/>
                        </a:spcAft>
                      </a:pPr>
                      <a:r>
                        <a:rPr lang="ru-RU" sz="1100" dirty="0">
                          <a:effectLst/>
                        </a:rPr>
                        <a:t>да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161" marR="51161" marT="0" marB="0"/>
                </a:tc>
                <a:extLst>
                  <a:ext uri="{0D108BD9-81ED-4DB2-BD59-A6C34878D82A}">
                    <a16:rowId xmlns:a16="http://schemas.microsoft.com/office/drawing/2014/main" xmlns="" val="1412993888"/>
                  </a:ext>
                </a:extLst>
              </a:tr>
            </a:tbl>
          </a:graphicData>
        </a:graphic>
      </p:graphicFrame>
    </p:spTree>
    <p:extLst>
      <p:ext uri="{BB962C8B-B14F-4D97-AF65-F5344CB8AC3E}">
        <p14:creationId xmlns:p14="http://schemas.microsoft.com/office/powerpoint/2010/main" val="1459292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333775"/>
            <a:ext cx="8640960" cy="923330"/>
          </a:xfrm>
          <a:prstGeom prst="rect">
            <a:avLst/>
          </a:prstGeom>
        </p:spPr>
        <p:txBody>
          <a:bodyPr wrap="square">
            <a:spAutoFit/>
          </a:bodyPr>
          <a:lstStyle/>
          <a:p>
            <a:endParaRPr lang="ru-RU" dirty="0" smtClean="0"/>
          </a:p>
          <a:p>
            <a:endParaRPr lang="ru-RU" dirty="0" smtClean="0"/>
          </a:p>
          <a:p>
            <a:pPr algn="ctr"/>
            <a:endParaRPr lang="ru-RU" dirty="0"/>
          </a:p>
        </p:txBody>
      </p:sp>
      <p:sp>
        <p:nvSpPr>
          <p:cNvPr id="2" name="Прямоугольник 1"/>
          <p:cNvSpPr/>
          <p:nvPr/>
        </p:nvSpPr>
        <p:spPr>
          <a:xfrm>
            <a:off x="179512" y="188640"/>
            <a:ext cx="8784976" cy="6586418"/>
          </a:xfrm>
          <a:prstGeom prst="rect">
            <a:avLst/>
          </a:prstGeom>
        </p:spPr>
        <p:txBody>
          <a:bodyPr wrap="square">
            <a:spAutoFit/>
          </a:bodyPr>
          <a:lstStyle/>
          <a:p>
            <a:pPr algn="ctr"/>
            <a:r>
              <a:rPr lang="ru-RU" sz="2400" b="1" dirty="0" smtClean="0">
                <a:effectLst/>
                <a:latin typeface="Times New Roman" panose="02020603050405020304" pitchFamily="18" charset="0"/>
                <a:cs typeface="Times New Roman" panose="02020603050405020304" pitchFamily="18" charset="0"/>
              </a:rPr>
              <a:t>КРИТЕРИИ ВСТУПЛЕНИЯ В ЕВРОПЕЙСКИЙ СОЮЗ</a:t>
            </a:r>
          </a:p>
          <a:p>
            <a:pPr algn="ctr"/>
            <a:r>
              <a:rPr lang="ru-RU" sz="2800" b="1" dirty="0" smtClean="0">
                <a:latin typeface="Times New Roman" panose="02020603050405020304" pitchFamily="18" charset="0"/>
                <a:cs typeface="Times New Roman" panose="02020603050405020304" pitchFamily="18" charset="0"/>
              </a:rPr>
              <a:t>(Копенгагенские критерии, 1993 г.)</a:t>
            </a:r>
          </a:p>
          <a:p>
            <a:pPr algn="ctr"/>
            <a:endParaRPr lang="ru-RU" sz="2800" b="1" dirty="0">
              <a:effectLst/>
              <a:latin typeface="Times New Roman" panose="02020603050405020304" pitchFamily="18" charset="0"/>
              <a:cs typeface="Times New Roman" panose="02020603050405020304" pitchFamily="18" charset="0"/>
            </a:endParaRPr>
          </a:p>
          <a:p>
            <a:pPr marL="342900" indent="-342900" algn="just">
              <a:buAutoNum type="arabicParenR"/>
            </a:pPr>
            <a:r>
              <a:rPr lang="ru-RU" sz="2800" b="1" dirty="0" smtClean="0">
                <a:latin typeface="Times New Roman" panose="02020603050405020304" pitchFamily="18" charset="0"/>
                <a:cs typeface="Times New Roman" panose="02020603050405020304" pitchFamily="18" charset="0"/>
              </a:rPr>
              <a:t>наличие принципа демократии;</a:t>
            </a:r>
          </a:p>
          <a:p>
            <a:pPr marL="342900" indent="-342900" algn="just">
              <a:buAutoNum type="arabicParenR"/>
            </a:pPr>
            <a:r>
              <a:rPr lang="ru-RU" sz="2800" b="1" dirty="0">
                <a:latin typeface="Times New Roman" panose="02020603050405020304" pitchFamily="18" charset="0"/>
                <a:cs typeface="Times New Roman" panose="02020603050405020304" pitchFamily="18" charset="0"/>
              </a:rPr>
              <a:t>о</a:t>
            </a:r>
            <a:r>
              <a:rPr lang="ru-RU" sz="2800" b="1" dirty="0" smtClean="0">
                <a:latin typeface="Times New Roman" panose="02020603050405020304" pitchFamily="18" charset="0"/>
                <a:cs typeface="Times New Roman" panose="02020603050405020304" pitchFamily="18" charset="0"/>
              </a:rPr>
              <a:t>собое внимание уделяется свободе и уважительному отношению к правам каждого человека, что вытекает из понятия правового государства;</a:t>
            </a:r>
          </a:p>
          <a:p>
            <a:pPr marL="342900" indent="-342900" algn="just">
              <a:buAutoNum type="arabicParenR"/>
            </a:pPr>
            <a:r>
              <a:rPr lang="ru-RU" sz="2800" b="1" dirty="0" smtClean="0">
                <a:latin typeface="Times New Roman" panose="02020603050405020304" pitchFamily="18" charset="0"/>
                <a:cs typeface="Times New Roman" panose="02020603050405020304" pitchFamily="18" charset="0"/>
              </a:rPr>
              <a:t>большое внимание уделяется развитию конкурентоспособности экономики потенциального члена Еврозоны;</a:t>
            </a:r>
          </a:p>
          <a:p>
            <a:pPr marL="342900" indent="-342900" algn="just">
              <a:buAutoNum type="arabicParenR"/>
            </a:pPr>
            <a:r>
              <a:rPr lang="ru-RU" sz="2800" b="1" dirty="0">
                <a:latin typeface="Times New Roman" panose="02020603050405020304" pitchFamily="18" charset="0"/>
                <a:cs typeface="Times New Roman" panose="02020603050405020304" pitchFamily="18" charset="0"/>
              </a:rPr>
              <a:t>о</a:t>
            </a:r>
            <a:r>
              <a:rPr lang="ru-RU" sz="2800" b="1" dirty="0" smtClean="0">
                <a:latin typeface="Times New Roman" panose="02020603050405020304" pitchFamily="18" charset="0"/>
                <a:cs typeface="Times New Roman" panose="02020603050405020304" pitchFamily="18" charset="0"/>
              </a:rPr>
              <a:t>бщеполитический курс государства должен вытекать из целей и стандартов Европейского Союза </a:t>
            </a:r>
          </a:p>
          <a:p>
            <a:pPr marL="342900" indent="-342900" algn="ctr">
              <a:buAutoNum type="arabicParenR"/>
            </a:pPr>
            <a:endParaRPr lang="ru-RU" sz="1700" b="1" dirty="0" smtClean="0"/>
          </a:p>
          <a:p>
            <a:pPr marL="342900" indent="-342900" algn="ctr">
              <a:buAutoNum type="arabicParenR"/>
            </a:pPr>
            <a:endParaRPr lang="ru-RU" sz="1700" b="1" dirty="0">
              <a:effectLst/>
            </a:endParaRPr>
          </a:p>
        </p:txBody>
      </p:sp>
    </p:spTree>
    <p:extLst>
      <p:ext uri="{BB962C8B-B14F-4D97-AF65-F5344CB8AC3E}">
        <p14:creationId xmlns:p14="http://schemas.microsoft.com/office/powerpoint/2010/main" val="1148345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2834" y="116632"/>
            <a:ext cx="8784976" cy="6709529"/>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1983 г. по инициативе Генерального секретаря ООН создана Международная комиссия по окружающей среде и развитию (МКОСР). Комиссию возглавила премьер-министр Норвегии Г</a:t>
            </a:r>
            <a:r>
              <a:rPr lang="ru-RU" sz="2400" dirty="0" smtClean="0">
                <a:latin typeface="Times New Roman" panose="02020603050405020304" pitchFamily="18" charset="0"/>
                <a:cs typeface="Times New Roman" panose="02020603050405020304" pitchFamily="18" charset="0"/>
              </a:rPr>
              <a:t>. Х. </a:t>
            </a:r>
            <a:r>
              <a:rPr lang="ru-RU" sz="2400" dirty="0" err="1" smtClean="0">
                <a:latin typeface="Times New Roman" panose="02020603050405020304" pitchFamily="18" charset="0"/>
                <a:cs typeface="Times New Roman" panose="02020603050405020304" pitchFamily="18" charset="0"/>
              </a:rPr>
              <a:t>Брунтланд</a:t>
            </a:r>
            <a:r>
              <a:rPr lang="ru-RU" sz="2400" dirty="0">
                <a:latin typeface="Times New Roman" panose="02020603050405020304" pitchFamily="18" charset="0"/>
                <a:cs typeface="Times New Roman" panose="02020603050405020304" pitchFamily="18" charset="0"/>
              </a:rPr>
              <a:t>. Итоговый отчет Комиссии получил название </a:t>
            </a:r>
            <a:r>
              <a:rPr lang="ru-RU" sz="2400" b="1" dirty="0">
                <a:latin typeface="Times New Roman" panose="02020603050405020304" pitchFamily="18" charset="0"/>
                <a:cs typeface="Times New Roman" panose="02020603050405020304" pitchFamily="18" charset="0"/>
              </a:rPr>
              <a:t>«Наше общее будущее»</a:t>
            </a:r>
            <a:r>
              <a:rPr lang="ru-RU" sz="2400" dirty="0">
                <a:latin typeface="Times New Roman" panose="02020603050405020304" pitchFamily="18" charset="0"/>
                <a:cs typeface="Times New Roman" panose="02020603050405020304" pitchFamily="18" charset="0"/>
              </a:rPr>
              <a:t> (1987 г.). В этом докладе и была впервые высказана идея необходимости перехода человечества к развитию нового типа – к «устойчивому развитию». </a:t>
            </a:r>
            <a:endParaRPr lang="ru-RU" sz="2400" dirty="0" smtClean="0">
              <a:latin typeface="Times New Roman" panose="02020603050405020304" pitchFamily="18" charset="0"/>
              <a:cs typeface="Times New Roman" panose="02020603050405020304" pitchFamily="18" charset="0"/>
            </a:endParaRPr>
          </a:p>
          <a:p>
            <a:pPr algn="just"/>
            <a:r>
              <a:rPr lang="ru-RU" sz="2400" b="1" i="1" dirty="0">
                <a:latin typeface="Times New Roman" panose="02020603050405020304" pitchFamily="18" charset="0"/>
                <a:cs typeface="Times New Roman" panose="02020603050405020304" pitchFamily="18" charset="0"/>
              </a:rPr>
              <a:t>Устойчивое </a:t>
            </a:r>
            <a:r>
              <a:rPr lang="ru-RU" sz="2400" b="1" i="1" dirty="0" smtClean="0">
                <a:latin typeface="Times New Roman" panose="02020603050405020304" pitchFamily="18" charset="0"/>
                <a:cs typeface="Times New Roman" panose="02020603050405020304" pitchFamily="18" charset="0"/>
              </a:rPr>
              <a:t>развитие </a:t>
            </a:r>
            <a:r>
              <a:rPr lang="ru-RU" sz="2400" dirty="0" smtClean="0">
                <a:latin typeface="Times New Roman" panose="02020603050405020304" pitchFamily="18" charset="0"/>
                <a:cs typeface="Times New Roman" panose="02020603050405020304" pitchFamily="18" charset="0"/>
              </a:rPr>
              <a:t>(англ</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sustainable </a:t>
            </a:r>
            <a:r>
              <a:rPr lang="en-US" sz="2400" dirty="0" smtClean="0">
                <a:latin typeface="Times New Roman" panose="02020603050405020304" pitchFamily="18" charset="0"/>
                <a:cs typeface="Times New Roman" panose="02020603050405020304" pitchFamily="18" charset="0"/>
              </a:rPr>
              <a:t>development</a:t>
            </a:r>
            <a:r>
              <a:rPr lang="ru-RU" sz="2400"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это такое развитие, которое обеспечивает удовлетворение потребностей настоящего времени, но при этом не ставит под угрозу способность будущих поколений удовлетворять свои собственные потребности</a:t>
            </a:r>
            <a:r>
              <a:rPr lang="ru-RU" sz="2400" dirty="0" smtClean="0">
                <a:latin typeface="Times New Roman" panose="02020603050405020304" pitchFamily="18" charset="0"/>
                <a:cs typeface="Times New Roman" panose="02020603050405020304" pitchFamily="18" charset="0"/>
              </a:rPr>
              <a:t>.</a:t>
            </a:r>
          </a:p>
          <a:p>
            <a:pPr algn="just"/>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Идея </a:t>
            </a:r>
            <a:r>
              <a:rPr lang="ru-RU" sz="2400" dirty="0">
                <a:latin typeface="Times New Roman" panose="02020603050405020304" pitchFamily="18" charset="0"/>
                <a:cs typeface="Times New Roman" panose="02020603050405020304" pitchFamily="18" charset="0"/>
              </a:rPr>
              <a:t>перехода к устойчивому развитию была одобрена в качестве глобальной стратегии для всего международного </a:t>
            </a:r>
            <a:r>
              <a:rPr lang="ru-RU" sz="2400" dirty="0" smtClean="0">
                <a:latin typeface="Times New Roman" panose="02020603050405020304" pitchFamily="18" charset="0"/>
                <a:cs typeface="Times New Roman" panose="02020603050405020304" pitchFamily="18" charset="0"/>
              </a:rPr>
              <a:t>сообщества в </a:t>
            </a:r>
            <a:r>
              <a:rPr lang="ru-RU" sz="2400" dirty="0">
                <a:latin typeface="Times New Roman" panose="02020603050405020304" pitchFamily="18" charset="0"/>
                <a:cs typeface="Times New Roman" panose="02020603050405020304" pitchFamily="18" charset="0"/>
              </a:rPr>
              <a:t>1992 г. в Рио-де-Жанейро на Всемирной конференции ООН по окружающей среде и развитию.</a:t>
            </a:r>
            <a:endParaRPr lang="ru-RU" sz="2400" dirty="0" smtClean="0">
              <a:latin typeface="Times New Roman" panose="02020603050405020304" pitchFamily="18" charset="0"/>
              <a:cs typeface="Times New Roman" panose="02020603050405020304" pitchFamily="18" charset="0"/>
            </a:endParaRPr>
          </a:p>
          <a:p>
            <a:pPr algn="ctr"/>
            <a:endParaRPr lang="ru-RU" sz="2200" dirty="0"/>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spTree>
    <p:extLst>
      <p:ext uri="{BB962C8B-B14F-4D97-AF65-F5344CB8AC3E}">
        <p14:creationId xmlns:p14="http://schemas.microsoft.com/office/powerpoint/2010/main" val="1975183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rmAutofit fontScale="90000"/>
          </a:bodyPr>
          <a:lstStyle/>
          <a:p>
            <a:r>
              <a:rPr lang="ru-RU" sz="2000" dirty="0" smtClean="0">
                <a:latin typeface="Arial Black" panose="020B0A04020102020204" pitchFamily="34" charset="0"/>
              </a:rPr>
              <a:t>МОДЕЛИ СОЦИАЛЬНОЙ ПОЛИТИКИ </a:t>
            </a:r>
            <a:br>
              <a:rPr lang="ru-RU" sz="2000" dirty="0" smtClean="0">
                <a:latin typeface="Arial Black" panose="020B0A04020102020204" pitchFamily="34" charset="0"/>
              </a:rPr>
            </a:br>
            <a:r>
              <a:rPr lang="ru-RU" sz="2000" dirty="0" smtClean="0">
                <a:latin typeface="Arial Black" panose="020B0A04020102020204" pitchFamily="34" charset="0"/>
              </a:rPr>
              <a:t>В СТРАНАХ ЕВРОПЕЙСКОГО СОЮЗА</a:t>
            </a:r>
            <a:endParaRPr lang="ru-RU" sz="2000" dirty="0">
              <a:latin typeface="Arial Black" panose="020B0A040201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92104624"/>
              </p:ext>
            </p:extLst>
          </p:nvPr>
        </p:nvGraphicFramePr>
        <p:xfrm>
          <a:off x="35497" y="836713"/>
          <a:ext cx="9001000" cy="8182351"/>
        </p:xfrm>
        <a:graphic>
          <a:graphicData uri="http://schemas.openxmlformats.org/drawingml/2006/table">
            <a:tbl>
              <a:tblPr firstRow="1" firstCol="1" bandRow="1">
                <a:tableStyleId>{5C22544A-7EE6-4342-B048-85BDC9FD1C3A}</a:tableStyleId>
              </a:tblPr>
              <a:tblGrid>
                <a:gridCol w="2304255"/>
                <a:gridCol w="1440161"/>
                <a:gridCol w="5256584"/>
              </a:tblGrid>
              <a:tr h="288031">
                <a:tc>
                  <a:txBody>
                    <a:bodyPr/>
                    <a:lstStyle/>
                    <a:p>
                      <a:pPr algn="ctr"/>
                      <a:r>
                        <a:rPr lang="ru-RU" sz="1600" dirty="0">
                          <a:solidFill>
                            <a:schemeClr val="tx1"/>
                          </a:solidFill>
                          <a:effectLst/>
                          <a:latin typeface="Times New Roman" panose="02020603050405020304" pitchFamily="18" charset="0"/>
                          <a:cs typeface="Times New Roman" panose="02020603050405020304" pitchFamily="18" charset="0"/>
                        </a:rPr>
                        <a:t>МОДЕЛИ</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ctr"/>
                      <a:r>
                        <a:rPr lang="ru-RU" sz="1600" dirty="0">
                          <a:solidFill>
                            <a:schemeClr val="tx1"/>
                          </a:solidFill>
                          <a:effectLst/>
                          <a:latin typeface="Times New Roman" panose="02020603050405020304" pitchFamily="18" charset="0"/>
                          <a:cs typeface="Times New Roman" panose="02020603050405020304" pitchFamily="18" charset="0"/>
                        </a:rPr>
                        <a:t>СТРАНЫ</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ctr"/>
                      <a:r>
                        <a:rPr lang="ru-RU" sz="1600" dirty="0">
                          <a:solidFill>
                            <a:schemeClr val="tx1"/>
                          </a:solidFill>
                          <a:effectLst/>
                          <a:latin typeface="Times New Roman" panose="02020603050405020304" pitchFamily="18" charset="0"/>
                          <a:cs typeface="Times New Roman" panose="02020603050405020304" pitchFamily="18" charset="0"/>
                        </a:rPr>
                        <a:t>ОСОБЕННОСТИ</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9624" marR="39624" marT="0" marB="0"/>
                </a:tc>
              </a:tr>
              <a:tr h="711761">
                <a:tc>
                  <a:txBody>
                    <a:bodyPr/>
                    <a:lstStyle/>
                    <a:p>
                      <a:pPr algn="ct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Скандинавская </a:t>
                      </a:r>
                    </a:p>
                    <a:p>
                      <a:pPr algn="ct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модель </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Дания</a:t>
                      </a:r>
                    </a:p>
                    <a:p>
                      <a:pPr algn="ctr">
                        <a:spcAft>
                          <a:spcPts val="0"/>
                        </a:spcAft>
                      </a:pPr>
                      <a:r>
                        <a:rPr lang="ru-RU" sz="1800" dirty="0">
                          <a:effectLst/>
                          <a:latin typeface="Times New Roman" panose="02020603050405020304" pitchFamily="18" charset="0"/>
                          <a:cs typeface="Times New Roman" panose="02020603050405020304" pitchFamily="18" charset="0"/>
                        </a:rPr>
                        <a:t>Швеция </a:t>
                      </a:r>
                    </a:p>
                    <a:p>
                      <a:pPr algn="ctr">
                        <a:spcAft>
                          <a:spcPts val="0"/>
                        </a:spcAft>
                      </a:pPr>
                      <a:r>
                        <a:rPr lang="ru-RU" sz="1800" dirty="0">
                          <a:effectLst/>
                          <a:latin typeface="Times New Roman" panose="02020603050405020304" pitchFamily="18" charset="0"/>
                          <a:cs typeface="Times New Roman" panose="02020603050405020304" pitchFamily="18" charset="0"/>
                        </a:rPr>
                        <a:t>Финляндия</a:t>
                      </a:r>
                      <a:endParaRPr lang="ru-RU" sz="1800" dirty="0">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Социальная защита – законное право гражданина. Широкий охват различных социальных рисков и жизненных ситуаций, которые требуют поддержки общества. Государство берет на себя функции перераспределения социальных благ от обеспеченных к наиболее уязвимым категориям населения.</a:t>
                      </a:r>
                      <a:endParaRPr lang="ru-RU" sz="1400" dirty="0">
                        <a:effectLst/>
                        <a:latin typeface="Times New Roman" panose="02020603050405020304" pitchFamily="18" charset="0"/>
                        <a:ea typeface="Times New Roman"/>
                        <a:cs typeface="Times New Roman" panose="02020603050405020304" pitchFamily="18" charset="0"/>
                      </a:endParaRPr>
                    </a:p>
                  </a:txBody>
                  <a:tcPr marL="39624" marR="39624" marT="0" marB="0"/>
                </a:tc>
              </a:tr>
              <a:tr h="1016803">
                <a:tc>
                  <a:txBody>
                    <a:bodyPr/>
                    <a:lstStyle/>
                    <a:p>
                      <a:pPr algn="ctr">
                        <a:spcAft>
                          <a:spcPts val="0"/>
                        </a:spcAft>
                      </a:pPr>
                      <a:r>
                        <a:rPr lang="ru-RU" sz="1600" dirty="0" err="1" smtClean="0">
                          <a:solidFill>
                            <a:schemeClr val="tx1"/>
                          </a:solidFill>
                          <a:effectLst/>
                          <a:latin typeface="Times New Roman" panose="02020603050405020304" pitchFamily="18" charset="0"/>
                          <a:cs typeface="Times New Roman" panose="02020603050405020304" pitchFamily="18" charset="0"/>
                        </a:rPr>
                        <a:t>Южноевропейская</a:t>
                      </a:r>
                      <a:r>
                        <a:rPr lang="ru-RU" sz="1600" dirty="0" smtClean="0">
                          <a:solidFill>
                            <a:schemeClr val="tx1"/>
                          </a:solidFill>
                          <a:effectLst/>
                          <a:latin typeface="Times New Roman" panose="02020603050405020304" pitchFamily="18" charset="0"/>
                          <a:cs typeface="Times New Roman" panose="02020603050405020304" pitchFamily="18" charset="0"/>
                        </a:rPr>
                        <a:t> модель</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Италия </a:t>
                      </a:r>
                    </a:p>
                    <a:p>
                      <a:pPr algn="ctr">
                        <a:spcAft>
                          <a:spcPts val="0"/>
                        </a:spcAft>
                      </a:pPr>
                      <a:r>
                        <a:rPr lang="ru-RU" sz="1800" dirty="0">
                          <a:effectLst/>
                          <a:latin typeface="Times New Roman" panose="02020603050405020304" pitchFamily="18" charset="0"/>
                          <a:cs typeface="Times New Roman" panose="02020603050405020304" pitchFamily="18" charset="0"/>
                        </a:rPr>
                        <a:t>Испания</a:t>
                      </a:r>
                    </a:p>
                    <a:p>
                      <a:pPr algn="ctr">
                        <a:spcAft>
                          <a:spcPts val="0"/>
                        </a:spcAft>
                      </a:pPr>
                      <a:r>
                        <a:rPr lang="ru-RU" sz="1800" dirty="0">
                          <a:effectLst/>
                          <a:latin typeface="Times New Roman" panose="02020603050405020304" pitchFamily="18" charset="0"/>
                          <a:cs typeface="Times New Roman" panose="02020603050405020304" pitchFamily="18" charset="0"/>
                        </a:rPr>
                        <a:t>Греция</a:t>
                      </a:r>
                    </a:p>
                    <a:p>
                      <a:pPr algn="ctr">
                        <a:spcAft>
                          <a:spcPts val="0"/>
                        </a:spcAft>
                      </a:pPr>
                      <a:r>
                        <a:rPr lang="ru-RU" sz="1800" dirty="0">
                          <a:effectLst/>
                          <a:latin typeface="Times New Roman" panose="02020603050405020304" pitchFamily="18" charset="0"/>
                          <a:cs typeface="Times New Roman" panose="02020603050405020304" pitchFamily="18" charset="0"/>
                        </a:rPr>
                        <a:t>Португалия</a:t>
                      </a:r>
                      <a:endParaRPr lang="ru-RU" sz="1800" dirty="0">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Данную модель можно определить как развивающуюся, переходную, а потому не имеющую четкой организации. Уровень социальной защищенности, характерный для данной модели, относительно низок, а задача социальной защиты рассматривается часто как забота родственников и семьи. Социальная политика носит преимущественно пассивный характер и </a:t>
                      </a:r>
                      <a:r>
                        <a:rPr lang="ru-RU" sz="1400" dirty="0" smtClean="0">
                          <a:effectLst/>
                          <a:latin typeface="Times New Roman" panose="02020603050405020304" pitchFamily="18" charset="0"/>
                          <a:cs typeface="Times New Roman" panose="02020603050405020304" pitchFamily="18" charset="0"/>
                        </a:rPr>
                        <a:t>ориентирована  на компенсацию </a:t>
                      </a:r>
                      <a:r>
                        <a:rPr lang="ru-RU" sz="1400" dirty="0">
                          <a:effectLst/>
                          <a:latin typeface="Times New Roman" panose="02020603050405020304" pitchFamily="18" charset="0"/>
                          <a:cs typeface="Times New Roman" panose="02020603050405020304" pitchFamily="18" charset="0"/>
                        </a:rPr>
                        <a:t>потерь в доходах отдельных категорий граждан.</a:t>
                      </a:r>
                      <a:endParaRPr lang="ru-RU" sz="1400" dirty="0">
                        <a:effectLst/>
                        <a:latin typeface="Times New Roman" panose="02020603050405020304" pitchFamily="18" charset="0"/>
                        <a:ea typeface="Times New Roman"/>
                        <a:cs typeface="Times New Roman" panose="02020603050405020304" pitchFamily="18" charset="0"/>
                      </a:endParaRPr>
                    </a:p>
                  </a:txBody>
                  <a:tcPr marL="39624" marR="39624" marT="0" marB="0"/>
                </a:tc>
              </a:tr>
              <a:tr h="1525203">
                <a:tc>
                  <a:txBody>
                    <a:bodyPr/>
                    <a:lstStyle/>
                    <a:p>
                      <a:pPr algn="ct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Континентальная (</a:t>
                      </a:r>
                      <a:r>
                        <a:rPr lang="ru-RU" sz="1600" dirty="0" err="1" smtClean="0">
                          <a:solidFill>
                            <a:schemeClr val="tx1"/>
                          </a:solidFill>
                          <a:effectLst/>
                          <a:latin typeface="Times New Roman" panose="02020603050405020304" pitchFamily="18" charset="0"/>
                          <a:cs typeface="Times New Roman" panose="02020603050405020304" pitchFamily="18" charset="0"/>
                        </a:rPr>
                        <a:t>бисмарковская</a:t>
                      </a:r>
                      <a:r>
                        <a:rPr lang="ru-RU" sz="1600" dirty="0" smtClean="0">
                          <a:solidFill>
                            <a:schemeClr val="tx1"/>
                          </a:solidFill>
                          <a:effectLst/>
                          <a:latin typeface="Times New Roman" panose="02020603050405020304" pitchFamily="18" charset="0"/>
                          <a:cs typeface="Times New Roman" panose="02020603050405020304" pitchFamily="18" charset="0"/>
                        </a:rPr>
                        <a:t>) </a:t>
                      </a:r>
                    </a:p>
                    <a:p>
                      <a:pPr algn="ct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модель</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Германия</a:t>
                      </a:r>
                      <a:endParaRPr lang="ru-RU" sz="1800" dirty="0">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Устанавливает жесткую связь между уровнем социальной защиты и длительностью профессиональной деятельности. В основе этой модели лежит принцип актуарной справедливости, когда величина страховых выплат определяется в первую очередь величиной страховых взносов. В основе модели лежит социальное страхование, услуги которого финансируются в основном за счет взносов </a:t>
                      </a:r>
                      <a:r>
                        <a:rPr lang="ru-RU" sz="1400" dirty="0" smtClean="0">
                          <a:effectLst/>
                          <a:latin typeface="Times New Roman" panose="02020603050405020304" pitchFamily="18" charset="0"/>
                          <a:cs typeface="Times New Roman" panose="02020603050405020304" pitchFamily="18" charset="0"/>
                        </a:rPr>
                        <a:t>работодателей </a:t>
                      </a:r>
                      <a:r>
                        <a:rPr lang="ru-RU" sz="1400" dirty="0">
                          <a:effectLst/>
                          <a:latin typeface="Times New Roman" panose="02020603050405020304" pitchFamily="18" charset="0"/>
                          <a:cs typeface="Times New Roman" panose="02020603050405020304" pitchFamily="18" charset="0"/>
                        </a:rPr>
                        <a:t>и застрахованных. Сегодня значительное развитие системы социальной помощи (строящейся на принципе вспомоществования, а не страхования) приводит к модификации этой модели и увеличению доли </a:t>
                      </a:r>
                      <a:r>
                        <a:rPr lang="ru-RU" sz="1400" dirty="0" smtClean="0">
                          <a:effectLst/>
                          <a:latin typeface="Times New Roman" panose="02020603050405020304" pitchFamily="18" charset="0"/>
                          <a:cs typeface="Times New Roman" panose="02020603050405020304" pitchFamily="18" charset="0"/>
                        </a:rPr>
                        <a:t>бюджетного </a:t>
                      </a:r>
                      <a:r>
                        <a:rPr lang="ru-RU" sz="1400" dirty="0">
                          <a:effectLst/>
                          <a:latin typeface="Times New Roman" panose="02020603050405020304" pitchFamily="18" charset="0"/>
                          <a:cs typeface="Times New Roman" panose="02020603050405020304" pitchFamily="18" charset="0"/>
                        </a:rPr>
                        <a:t>финансирования социальной </a:t>
                      </a:r>
                      <a:r>
                        <a:rPr lang="ru-RU" sz="1400" dirty="0" smtClean="0">
                          <a:effectLst/>
                          <a:latin typeface="Times New Roman" panose="02020603050405020304" pitchFamily="18" charset="0"/>
                          <a:cs typeface="Times New Roman" panose="02020603050405020304" pitchFamily="18" charset="0"/>
                        </a:rPr>
                        <a:t>защиты</a:t>
                      </a: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a:cs typeface="Times New Roman" panose="02020603050405020304" pitchFamily="18" charset="0"/>
                      </a:endParaRPr>
                    </a:p>
                  </a:txBody>
                  <a:tcPr marL="39624" marR="39624" marT="0" marB="0"/>
                </a:tc>
              </a:tr>
              <a:tr h="1830244">
                <a:tc>
                  <a:txBody>
                    <a:bodyPr/>
                    <a:lstStyle/>
                    <a:p>
                      <a:pPr algn="ct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Англосаксонская </a:t>
                      </a:r>
                      <a:endParaRPr lang="ru-RU" sz="1600" dirty="0" smtClean="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ru-RU" sz="1600" dirty="0" smtClean="0">
                          <a:solidFill>
                            <a:schemeClr val="tx1"/>
                          </a:solidFill>
                          <a:effectLst/>
                          <a:latin typeface="Times New Roman" panose="02020603050405020304" pitchFamily="18" charset="0"/>
                          <a:cs typeface="Times New Roman" panose="02020603050405020304" pitchFamily="18" charset="0"/>
                        </a:rPr>
                        <a:t>модель</a:t>
                      </a:r>
                      <a:endParaRPr lang="ru-RU" sz="1600" dirty="0">
                        <a:solidFill>
                          <a:schemeClr val="tx1"/>
                        </a:solidFill>
                        <a:effectLst/>
                        <a:latin typeface="Times New Roman" panose="02020603050405020304" pitchFamily="18" charset="0"/>
                        <a:cs typeface="Times New Roman" panose="02020603050405020304" pitchFamily="18" charset="0"/>
                      </a:endParaRPr>
                    </a:p>
                    <a:p>
                      <a:pPr algn="ctr">
                        <a:spcAft>
                          <a:spcPts val="0"/>
                        </a:spcAft>
                      </a:pPr>
                      <a:r>
                        <a:rPr lang="ru-RU" sz="1600" dirty="0">
                          <a:solidFill>
                            <a:schemeClr val="tx1"/>
                          </a:solidFill>
                          <a:effectLst/>
                          <a:latin typeface="Times New Roman" panose="02020603050405020304" pitchFamily="18" charset="0"/>
                          <a:cs typeface="Times New Roman" panose="02020603050405020304" pitchFamily="18" charset="0"/>
                        </a:rPr>
                        <a:t>(модель </a:t>
                      </a:r>
                    </a:p>
                    <a:p>
                      <a:pPr algn="ctr">
                        <a:spcAft>
                          <a:spcPts val="0"/>
                        </a:spcAft>
                      </a:pPr>
                      <a:r>
                        <a:rPr lang="ru-RU" sz="1600" dirty="0" err="1">
                          <a:solidFill>
                            <a:schemeClr val="tx1"/>
                          </a:solidFill>
                          <a:effectLst/>
                          <a:latin typeface="Times New Roman" panose="02020603050405020304" pitchFamily="18" charset="0"/>
                          <a:cs typeface="Times New Roman" panose="02020603050405020304" pitchFamily="18" charset="0"/>
                        </a:rPr>
                        <a:t>Бевериджа</a:t>
                      </a:r>
                      <a:r>
                        <a:rPr lang="ru-RU" sz="1600" dirty="0">
                          <a:solidFill>
                            <a:schemeClr val="tx1"/>
                          </a:solidFill>
                          <a:effectLst/>
                          <a:latin typeface="Times New Roman" panose="02020603050405020304" pitchFamily="18" charset="0"/>
                          <a:cs typeface="Times New Roman" panose="02020603050405020304" pitchFamily="18" charset="0"/>
                        </a:rPr>
                        <a:t>)</a:t>
                      </a:r>
                      <a:endParaRPr lang="ru-RU"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ctr">
                        <a:spcAft>
                          <a:spcPts val="0"/>
                        </a:spcAft>
                      </a:pPr>
                      <a:r>
                        <a:rPr lang="ru-RU" sz="1800" dirty="0">
                          <a:effectLst/>
                          <a:latin typeface="Times New Roman" panose="02020603050405020304" pitchFamily="18" charset="0"/>
                          <a:cs typeface="Times New Roman" panose="02020603050405020304" pitchFamily="18" charset="0"/>
                        </a:rPr>
                        <a:t>Великобритания</a:t>
                      </a:r>
                    </a:p>
                    <a:p>
                      <a:pPr algn="ctr">
                        <a:spcAft>
                          <a:spcPts val="0"/>
                        </a:spcAft>
                      </a:pPr>
                      <a:r>
                        <a:rPr lang="ru-RU" sz="1800" dirty="0">
                          <a:effectLst/>
                          <a:latin typeface="Times New Roman" panose="02020603050405020304" pitchFamily="18" charset="0"/>
                          <a:cs typeface="Times New Roman" panose="02020603050405020304" pitchFamily="18" charset="0"/>
                        </a:rPr>
                        <a:t>Ирландия</a:t>
                      </a:r>
                      <a:endParaRPr lang="ru-RU" sz="1800" dirty="0">
                        <a:effectLst/>
                        <a:latin typeface="Times New Roman" panose="02020603050405020304" pitchFamily="18" charset="0"/>
                        <a:ea typeface="Times New Roman"/>
                        <a:cs typeface="Times New Roman" panose="02020603050405020304" pitchFamily="18" charset="0"/>
                      </a:endParaRPr>
                    </a:p>
                  </a:txBody>
                  <a:tcPr marL="39624" marR="39624"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Активное участие государства в развитии КСО, которое проявляется в таких формах, как создание государственно- частных партнерств в образовательном секторе, поддержка инициатив в области КСО через </a:t>
                      </a:r>
                      <a:r>
                        <a:rPr lang="ru-RU" sz="1400" dirty="0" err="1">
                          <a:effectLst/>
                          <a:latin typeface="Times New Roman" panose="02020603050405020304" pitchFamily="18" charset="0"/>
                          <a:cs typeface="Times New Roman" panose="02020603050405020304" pitchFamily="18" charset="0"/>
                        </a:rPr>
                        <a:t>софинансирование</a:t>
                      </a:r>
                      <a:r>
                        <a:rPr lang="ru-RU" sz="1400" dirty="0">
                          <a:effectLst/>
                          <a:latin typeface="Times New Roman" panose="02020603050405020304" pitchFamily="18" charset="0"/>
                          <a:cs typeface="Times New Roman" panose="02020603050405020304" pitchFamily="18" charset="0"/>
                        </a:rPr>
                        <a:t> проектов, предоставление налоговых льгот, продвижение инициатив по соответствию национальных стандартов международным. При премьер-министре создана должность министра по КСО. Ярко выраженная инициативность самого бизнеса в создании проектов в области КСО. Модель базируется на всеобщности (универсальности) системы социальной защиты – распространение ее на всех нуждающихся в материальной помощи граждан. Основополагающий принцип данной модели – распределительная справедливость, в данном случае речь идет не о профессиональной, а о национальной солидарности</a:t>
                      </a:r>
                      <a:endParaRPr lang="ru-RU" sz="1400" dirty="0">
                        <a:effectLst/>
                        <a:latin typeface="Times New Roman" panose="02020603050405020304" pitchFamily="18" charset="0"/>
                        <a:ea typeface="Times New Roman"/>
                        <a:cs typeface="Times New Roman" panose="02020603050405020304" pitchFamily="18" charset="0"/>
                      </a:endParaRPr>
                    </a:p>
                  </a:txBody>
                  <a:tcPr marL="39624" marR="39624" marT="0" marB="0"/>
                </a:tc>
              </a:tr>
            </a:tbl>
          </a:graphicData>
        </a:graphic>
      </p:graphicFrame>
    </p:spTree>
    <p:extLst>
      <p:ext uri="{BB962C8B-B14F-4D97-AF65-F5344CB8AC3E}">
        <p14:creationId xmlns:p14="http://schemas.microsoft.com/office/powerpoint/2010/main" val="177692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16832"/>
            <a:ext cx="8229600" cy="4464496"/>
          </a:xfrm>
        </p:spPr>
        <p:txBody>
          <a:bodyPr>
            <a:normAutofit fontScale="92500" lnSpcReduction="10000"/>
          </a:bodyPr>
          <a:lstStyle/>
          <a:p>
            <a:pPr algn="ctr">
              <a:lnSpc>
                <a:spcPct val="80000"/>
              </a:lnSpc>
              <a:spcAft>
                <a:spcPts val="0"/>
              </a:spcAft>
            </a:pPr>
            <a:endParaRPr lang="ru-RU" dirty="0" smtClean="0"/>
          </a:p>
          <a:p>
            <a:pPr marL="0" indent="0" algn="ctr">
              <a:buNone/>
            </a:pPr>
            <a:endParaRPr lang="ru-RU" sz="1100" dirty="0" smtClean="0">
              <a:solidFill>
                <a:schemeClr val="tx2">
                  <a:lumMod val="75000"/>
                </a:schemeClr>
              </a:solidFill>
              <a:latin typeface="Arial Black" panose="020B0A04020102020204" pitchFamily="34" charset="0"/>
            </a:endParaRPr>
          </a:p>
          <a:p>
            <a:pPr marL="0" indent="0" algn="ctr">
              <a:buNone/>
            </a:pPr>
            <a:endParaRPr lang="ru-RU" sz="1200" b="1" dirty="0" smtClean="0">
              <a:latin typeface="Arial Black" panose="020B0A04020102020204" pitchFamily="34" charset="0"/>
            </a:endParaRPr>
          </a:p>
          <a:p>
            <a:pPr marL="0" indent="0" algn="ctr">
              <a:buNone/>
            </a:pPr>
            <a:r>
              <a:rPr lang="ru-RU" sz="3900" b="1" dirty="0" smtClean="0">
                <a:latin typeface="Arial Black" panose="020B0A04020102020204" pitchFamily="34" charset="0"/>
              </a:rPr>
              <a:t>Социальный </a:t>
            </a:r>
            <a:r>
              <a:rPr lang="ru-RU" sz="3900" b="1" dirty="0">
                <a:latin typeface="Arial Black" panose="020B0A04020102020204" pitchFamily="34" charset="0"/>
              </a:rPr>
              <a:t>аспект устойчивого развития </a:t>
            </a:r>
            <a:r>
              <a:rPr lang="ru-RU" sz="3900" b="1" dirty="0" smtClean="0">
                <a:latin typeface="Arial Black" panose="020B0A04020102020204" pitchFamily="34" charset="0"/>
              </a:rPr>
              <a:t>Европейского Союза</a:t>
            </a:r>
            <a:r>
              <a:rPr lang="en-US" sz="3900" dirty="0" smtClean="0">
                <a:solidFill>
                  <a:schemeClr val="tx2">
                    <a:lumMod val="75000"/>
                  </a:schemeClr>
                </a:solidFill>
                <a:latin typeface="Arial Black" panose="020B0A04020102020204" pitchFamily="34" charset="0"/>
              </a:rPr>
              <a:t> </a:t>
            </a:r>
            <a:endParaRPr lang="ru-RU" sz="3900" dirty="0" smtClean="0">
              <a:solidFill>
                <a:schemeClr val="tx2">
                  <a:lumMod val="75000"/>
                </a:schemeClr>
              </a:solidFill>
              <a:latin typeface="Arial Black" panose="020B0A04020102020204" pitchFamily="34" charset="0"/>
            </a:endParaRPr>
          </a:p>
          <a:p>
            <a:pPr marL="0" indent="0" algn="ctr">
              <a:buNone/>
            </a:pPr>
            <a:endParaRPr lang="ru-RU" sz="1500" dirty="0" smtClean="0">
              <a:latin typeface="Arial Black" panose="020B0A04020102020204" pitchFamily="34" charset="0"/>
            </a:endParaRPr>
          </a:p>
          <a:p>
            <a:pPr marL="0" indent="0" algn="ctr">
              <a:buNone/>
            </a:pPr>
            <a:r>
              <a:rPr lang="en-US" sz="3900" dirty="0" smtClean="0">
                <a:latin typeface="Arial Black" panose="020B0A04020102020204" pitchFamily="34" charset="0"/>
              </a:rPr>
              <a:t>Social </a:t>
            </a:r>
            <a:r>
              <a:rPr lang="en-US" sz="3900" dirty="0">
                <a:latin typeface="Arial Black" panose="020B0A04020102020204" pitchFamily="34" charset="0"/>
              </a:rPr>
              <a:t>dimension of the EU Sustainable </a:t>
            </a:r>
            <a:r>
              <a:rPr lang="en-US" sz="3900" dirty="0" smtClean="0">
                <a:latin typeface="Arial Black" panose="020B0A04020102020204" pitchFamily="34" charset="0"/>
              </a:rPr>
              <a:t>Development </a:t>
            </a:r>
            <a:endParaRPr lang="ru-RU" sz="3900" dirty="0">
              <a:solidFill>
                <a:schemeClr val="tx2">
                  <a:lumMod val="75000"/>
                </a:schemeClr>
              </a:solidFill>
              <a:latin typeface="Arial Black" panose="020B0A04020102020204" pitchFamily="34" charset="0"/>
            </a:endParaRPr>
          </a:p>
          <a:p>
            <a:pPr marL="0" indent="0" algn="ctr">
              <a:buNone/>
            </a:pPr>
            <a:r>
              <a:rPr lang="en-US" sz="3900" dirty="0">
                <a:solidFill>
                  <a:schemeClr val="tx2">
                    <a:lumMod val="75000"/>
                  </a:schemeClr>
                </a:solidFill>
                <a:latin typeface="Arial Black" panose="020B0A04020102020204" pitchFamily="34" charset="0"/>
              </a:rPr>
              <a:t> </a:t>
            </a:r>
            <a:endParaRPr lang="ru-RU" sz="3900" dirty="0">
              <a:solidFill>
                <a:schemeClr val="tx2">
                  <a:lumMod val="75000"/>
                </a:schemeClr>
              </a:solidFill>
              <a:latin typeface="Arial Black" panose="020B0A04020102020204" pitchFamily="34" charset="0"/>
            </a:endParaRPr>
          </a:p>
          <a:p>
            <a:pPr marL="0" indent="0" algn="ctr">
              <a:lnSpc>
                <a:spcPct val="80000"/>
              </a:lnSpc>
              <a:spcAft>
                <a:spcPts val="0"/>
              </a:spcAft>
              <a:buNone/>
            </a:pPr>
            <a:endParaRPr lang="ru-RU" sz="3600" b="1" dirty="0" smtClean="0">
              <a:cs typeface="Aharoni" panose="02010803020104030203" pitchFamily="2" charset="-79"/>
            </a:endParaRPr>
          </a:p>
          <a:p>
            <a:pPr marL="0" indent="0" algn="ctr">
              <a:lnSpc>
                <a:spcPct val="80000"/>
              </a:lnSpc>
              <a:spcAft>
                <a:spcPts val="0"/>
              </a:spcAft>
              <a:buNone/>
            </a:pPr>
            <a:endParaRPr lang="ru-RU" dirty="0">
              <a:latin typeface="Calibri"/>
              <a:ea typeface="Calibri"/>
              <a:cs typeface="Times New Roman"/>
            </a:endParaRPr>
          </a:p>
          <a:p>
            <a:endParaRPr lang="ru-RU" dirty="0"/>
          </a:p>
        </p:txBody>
      </p:sp>
      <p:pic>
        <p:nvPicPr>
          <p:cNvPr id="1026" name="Picture 2" descr="With the support of the Erasmus+ Programme of the European Union logo with text on the right"/>
          <p:cNvPicPr>
            <a:picLocks noChangeAspect="1" noChangeArrowheads="1"/>
          </p:cNvPicPr>
          <p:nvPr/>
        </p:nvPicPr>
        <p:blipFill>
          <a:blip r:embed="rId2" cstate="print">
            <a:extLst>
              <a:ext uri="{28A0092B-C50C-407E-A947-70E740481C1C}">
                <a14:useLocalDpi xmlns:a14="http://schemas.microsoft.com/office/drawing/2010/main" val="0"/>
              </a:ext>
            </a:extLst>
          </a:blip>
          <a:srcRect t="-3572" r="25281"/>
          <a:stretch>
            <a:fillRect/>
          </a:stretch>
        </p:blipFill>
        <p:spPr bwMode="auto">
          <a:xfrm>
            <a:off x="361950" y="352425"/>
            <a:ext cx="47141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Логотип-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 y="1400175"/>
            <a:ext cx="437959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52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9036496" cy="648072"/>
          </a:xfrm>
        </p:spPr>
        <p:txBody>
          <a:bodyPr>
            <a:noAutofit/>
          </a:bodyPr>
          <a:lstStyle/>
          <a:p>
            <a:r>
              <a:rPr lang="ru-RU" sz="2000" b="1" dirty="0" smtClean="0">
                <a:latin typeface="Arial Black" panose="020B0A04020102020204" pitchFamily="34" charset="0"/>
                <a:cs typeface="Times New Roman" panose="02020603050405020304" pitchFamily="18" charset="0"/>
              </a:rPr>
              <a:t/>
            </a:r>
            <a:br>
              <a:rPr lang="ru-RU" sz="2000" b="1" dirty="0" smtClean="0">
                <a:latin typeface="Arial Black" panose="020B0A04020102020204" pitchFamily="34" charset="0"/>
                <a:cs typeface="Times New Roman" panose="02020603050405020304" pitchFamily="18" charset="0"/>
              </a:rPr>
            </a:br>
            <a:r>
              <a:rPr lang="ru-RU" sz="2000" b="1" dirty="0" smtClean="0">
                <a:latin typeface="Arial Black" panose="020B0A04020102020204" pitchFamily="34" charset="0"/>
                <a:cs typeface="Times New Roman" panose="02020603050405020304" pitchFamily="18" charset="0"/>
              </a:rPr>
              <a:t>4.2 СОЦИАЛЬНАЯ ИНКЛЮЗИЯ</a:t>
            </a:r>
            <a:r>
              <a:rPr lang="ru-RU" sz="1600" b="1" dirty="0" smtClean="0">
                <a:latin typeface="Arial Black" panose="020B0A04020102020204" pitchFamily="34" charset="0"/>
              </a:rPr>
              <a:t/>
            </a:r>
            <a:br>
              <a:rPr lang="ru-RU" sz="1600" b="1" dirty="0" smtClean="0">
                <a:latin typeface="Arial Black" panose="020B0A04020102020204" pitchFamily="34" charset="0"/>
              </a:rPr>
            </a:br>
            <a:r>
              <a:rPr lang="ru-RU" sz="1600" b="1" dirty="0" smtClean="0">
                <a:latin typeface="Arial Black" panose="020B0A04020102020204" pitchFamily="34" charset="0"/>
              </a:rPr>
              <a:t/>
            </a:r>
            <a:br>
              <a:rPr lang="ru-RU" sz="1600" b="1" dirty="0" smtClean="0">
                <a:latin typeface="Arial Black" panose="020B0A04020102020204" pitchFamily="34" charset="0"/>
              </a:rPr>
            </a:br>
            <a:endParaRPr lang="ru-RU" sz="1600" dirty="0">
              <a:latin typeface="Arial Black" panose="020B0A04020102020204" pitchFamily="34" charset="0"/>
            </a:endParaRPr>
          </a:p>
        </p:txBody>
      </p:sp>
      <p:sp>
        <p:nvSpPr>
          <p:cNvPr id="3" name="Объект 2"/>
          <p:cNvSpPr>
            <a:spLocks noGrp="1"/>
          </p:cNvSpPr>
          <p:nvPr>
            <p:ph idx="1"/>
          </p:nvPr>
        </p:nvSpPr>
        <p:spPr>
          <a:xfrm>
            <a:off x="28782" y="836712"/>
            <a:ext cx="9115218" cy="5904656"/>
          </a:xfrm>
        </p:spPr>
        <p:txBody>
          <a:bodyPr>
            <a:normAutofit fontScale="25000" lnSpcReduction="20000"/>
          </a:bodyPr>
          <a:lstStyle/>
          <a:p>
            <a:pPr marL="0" indent="0" algn="just">
              <a:buNone/>
            </a:pPr>
            <a:r>
              <a:rPr lang="ru-RU" sz="7200" dirty="0" smtClean="0">
                <a:latin typeface="Times New Roman" panose="02020603050405020304" pitchFamily="18" charset="0"/>
                <a:cs typeface="Times New Roman" panose="02020603050405020304" pitchFamily="18" charset="0"/>
              </a:rPr>
              <a:t>Если социальное </a:t>
            </a:r>
            <a:r>
              <a:rPr lang="ru-RU" sz="7200" dirty="0">
                <a:latin typeface="Times New Roman" panose="02020603050405020304" pitchFamily="18" charset="0"/>
                <a:cs typeface="Times New Roman" panose="02020603050405020304" pitchFamily="18" charset="0"/>
              </a:rPr>
              <a:t>исключение </a:t>
            </a:r>
            <a:r>
              <a:rPr lang="ru-RU" sz="7200" dirty="0" smtClean="0">
                <a:latin typeface="Times New Roman" panose="02020603050405020304" pitchFamily="18" charset="0"/>
                <a:cs typeface="Times New Roman" panose="02020603050405020304" pitchFamily="18" charset="0"/>
              </a:rPr>
              <a:t>- </a:t>
            </a:r>
            <a:r>
              <a:rPr lang="ru-RU" sz="7200" dirty="0">
                <a:latin typeface="Times New Roman" panose="02020603050405020304" pitchFamily="18" charset="0"/>
                <a:cs typeface="Times New Roman" panose="02020603050405020304" pitchFamily="18" charset="0"/>
              </a:rPr>
              <a:t>это отстранение людей от (или исключение из) </a:t>
            </a:r>
            <a:r>
              <a:rPr lang="ru-RU" sz="7200" dirty="0" smtClean="0">
                <a:latin typeface="Times New Roman" panose="02020603050405020304" pitchFamily="18" charset="0"/>
                <a:cs typeface="Times New Roman" panose="02020603050405020304" pitchFamily="18" charset="0"/>
              </a:rPr>
              <a:t>общества</a:t>
            </a:r>
            <a:r>
              <a:rPr lang="ru-RU" sz="7200" dirty="0">
                <a:latin typeface="Times New Roman" panose="02020603050405020304" pitchFamily="18" charset="0"/>
                <a:cs typeface="Times New Roman" panose="02020603050405020304" pitchFamily="18" charset="0"/>
              </a:rPr>
              <a:t>, то социальная инклюзия </a:t>
            </a:r>
            <a:r>
              <a:rPr lang="ru-RU" sz="7200" dirty="0" smtClean="0">
                <a:latin typeface="Times New Roman" panose="02020603050405020304" pitchFamily="18" charset="0"/>
                <a:cs typeface="Times New Roman" panose="02020603050405020304" pitchFamily="18" charset="0"/>
              </a:rPr>
              <a:t>- </a:t>
            </a:r>
            <a:r>
              <a:rPr lang="ru-RU" sz="7200" dirty="0">
                <a:latin typeface="Times New Roman" panose="02020603050405020304" pitchFamily="18" charset="0"/>
                <a:cs typeface="Times New Roman" panose="02020603050405020304" pitchFamily="18" charset="0"/>
              </a:rPr>
              <a:t>это то, как люди возвращаются в общество или </a:t>
            </a:r>
            <a:r>
              <a:rPr lang="ru-RU" sz="7200" dirty="0" smtClean="0">
                <a:latin typeface="Times New Roman" panose="02020603050405020304" pitchFamily="18" charset="0"/>
                <a:cs typeface="Times New Roman" panose="02020603050405020304" pitchFamily="18" charset="0"/>
              </a:rPr>
              <a:t>удерживаются </a:t>
            </a:r>
            <a:r>
              <a:rPr lang="ru-RU" sz="7200" dirty="0">
                <a:latin typeface="Times New Roman" panose="02020603050405020304" pitchFamily="18" charset="0"/>
                <a:cs typeface="Times New Roman" panose="02020603050405020304" pitchFamily="18" charset="0"/>
              </a:rPr>
              <a:t>в нем. </a:t>
            </a:r>
            <a:endParaRPr lang="ru-RU" sz="7200" dirty="0" smtClean="0">
              <a:latin typeface="Times New Roman" panose="02020603050405020304" pitchFamily="18" charset="0"/>
              <a:cs typeface="Times New Roman" panose="02020603050405020304" pitchFamily="18" charset="0"/>
            </a:endParaRPr>
          </a:p>
          <a:p>
            <a:pPr marL="0" indent="0" algn="just">
              <a:buNone/>
            </a:pPr>
            <a:r>
              <a:rPr lang="ru-RU" sz="7200" dirty="0" smtClean="0">
                <a:latin typeface="Arial Black" panose="020B0A04020102020204" pitchFamily="34" charset="0"/>
                <a:cs typeface="Times New Roman" panose="02020603050405020304" pitchFamily="18" charset="0"/>
              </a:rPr>
              <a:t>СОЦИАЛЬНАЯ ИНКЛЮЗИЯ -</a:t>
            </a:r>
            <a:r>
              <a:rPr lang="ru-RU" sz="7200" dirty="0" smtClean="0">
                <a:latin typeface="Times New Roman" panose="02020603050405020304" pitchFamily="18" charset="0"/>
                <a:cs typeface="Times New Roman" panose="02020603050405020304" pitchFamily="18" charset="0"/>
              </a:rPr>
              <a:t> </a:t>
            </a:r>
            <a:r>
              <a:rPr lang="ru-RU" sz="7200" dirty="0">
                <a:latin typeface="Times New Roman" panose="02020603050405020304" pitchFamily="18" charset="0"/>
                <a:cs typeface="Times New Roman" panose="02020603050405020304" pitchFamily="18" charset="0"/>
              </a:rPr>
              <a:t>это непрерывный процесс, который обеспечивает людей, </a:t>
            </a:r>
            <a:r>
              <a:rPr lang="ru-RU" sz="7200" dirty="0" smtClean="0">
                <a:latin typeface="Times New Roman" panose="02020603050405020304" pitchFamily="18" charset="0"/>
                <a:cs typeface="Times New Roman" panose="02020603050405020304" pitchFamily="18" charset="0"/>
              </a:rPr>
              <a:t>находящихся </a:t>
            </a:r>
            <a:r>
              <a:rPr lang="ru-RU" sz="7200" dirty="0">
                <a:latin typeface="Times New Roman" panose="02020603050405020304" pitchFamily="18" charset="0"/>
                <a:cs typeface="Times New Roman" panose="02020603050405020304" pitchFamily="18" charset="0"/>
              </a:rPr>
              <a:t>под угрозой бедности или социальной изоляции, возможностями и ресурса-ми, необходимыми для полноценного участия в экономической, социальной и культур-ной жизни, и таким уровнем жизни и благополучия, который считается нормальным для общества. Она обеспечивает их активное участие в принятии решений, которые влияют на их жизни, и доступ к основополагающим правам. На практике этот процесс состоит из большого разнообразия опыта и возможностей, которые могут дать человеку ощущение причастности, гражданской принадлежности и собственного достоинства. Конечно, такие элементы, как хорошее образование, </a:t>
            </a:r>
            <a:r>
              <a:rPr lang="ru-RU" sz="7200" dirty="0" smtClean="0">
                <a:latin typeface="Times New Roman" panose="02020603050405020304" pitchFamily="18" charset="0"/>
                <a:cs typeface="Times New Roman" panose="02020603050405020304" pitchFamily="18" charset="0"/>
              </a:rPr>
              <a:t>наличие </a:t>
            </a:r>
            <a:r>
              <a:rPr lang="ru-RU" sz="7200" dirty="0">
                <a:latin typeface="Times New Roman" panose="02020603050405020304" pitchFamily="18" charset="0"/>
                <a:cs typeface="Times New Roman" panose="02020603050405020304" pitchFamily="18" charset="0"/>
              </a:rPr>
              <a:t>работы и достойные условия проживания – это важные аспекты социальной </a:t>
            </a:r>
            <a:r>
              <a:rPr lang="ru-RU" sz="7200" dirty="0" smtClean="0">
                <a:latin typeface="Times New Roman" panose="02020603050405020304" pitchFamily="18" charset="0"/>
                <a:cs typeface="Times New Roman" panose="02020603050405020304" pitchFamily="18" charset="0"/>
              </a:rPr>
              <a:t>инклюзии</a:t>
            </a:r>
            <a:r>
              <a:rPr lang="ru-RU" sz="7200" dirty="0">
                <a:latin typeface="Times New Roman" panose="02020603050405020304" pitchFamily="18" charset="0"/>
                <a:cs typeface="Times New Roman" panose="02020603050405020304" pitchFamily="18" charset="0"/>
              </a:rPr>
              <a:t>, в особенности для молодежи. Но не менее важным является разрушение барьеров, возникающих в результате таких факторов, как низкий доход, дискриминация, страх </a:t>
            </a:r>
            <a:r>
              <a:rPr lang="ru-RU" sz="7200" dirty="0" smtClean="0">
                <a:latin typeface="Times New Roman" panose="02020603050405020304" pitchFamily="18" charset="0"/>
                <a:cs typeface="Times New Roman" panose="02020603050405020304" pitchFamily="18" charset="0"/>
              </a:rPr>
              <a:t>перед </a:t>
            </a:r>
            <a:r>
              <a:rPr lang="ru-RU" sz="7200" dirty="0">
                <a:latin typeface="Times New Roman" panose="02020603050405020304" pitchFamily="18" charset="0"/>
                <a:cs typeface="Times New Roman" panose="02020603050405020304" pitchFamily="18" charset="0"/>
              </a:rPr>
              <a:t>неизвестностью и недостаток доступа к соответствующему образованию. Социальная инклюзия может состоять из продолжительных или единичных событий в жизни молодых людей (таких, как окончание университета или первая оплачиваемая работа). </a:t>
            </a:r>
            <a:endParaRPr lang="ru-RU" sz="7200" dirty="0" smtClean="0">
              <a:latin typeface="Times New Roman" panose="02020603050405020304" pitchFamily="18" charset="0"/>
              <a:cs typeface="Times New Roman" panose="02020603050405020304" pitchFamily="18" charset="0"/>
            </a:endParaRPr>
          </a:p>
          <a:p>
            <a:pPr marL="0" indent="0" algn="just">
              <a:buNone/>
            </a:pPr>
            <a:r>
              <a:rPr lang="ru-RU" sz="7200" dirty="0" smtClean="0">
                <a:latin typeface="Times New Roman" panose="02020603050405020304" pitchFamily="18" charset="0"/>
                <a:cs typeface="Times New Roman" panose="02020603050405020304" pitchFamily="18" charset="0"/>
              </a:rPr>
              <a:t>При </a:t>
            </a:r>
            <a:r>
              <a:rPr lang="ru-RU" sz="7200" dirty="0">
                <a:latin typeface="Times New Roman" panose="02020603050405020304" pitchFamily="18" charset="0"/>
                <a:cs typeface="Times New Roman" panose="02020603050405020304" pitchFamily="18" charset="0"/>
              </a:rPr>
              <a:t>этом специалисты, работающие с молодежью с меньшими возможностями, знают, что инклюзия </a:t>
            </a:r>
            <a:r>
              <a:rPr lang="ru-RU" sz="7200" dirty="0" smtClean="0">
                <a:latin typeface="Times New Roman" panose="02020603050405020304" pitchFamily="18" charset="0"/>
                <a:cs typeface="Times New Roman" panose="02020603050405020304" pitchFamily="18" charset="0"/>
              </a:rPr>
              <a:t>- </a:t>
            </a:r>
            <a:r>
              <a:rPr lang="ru-RU" sz="7200" dirty="0">
                <a:latin typeface="Times New Roman" panose="02020603050405020304" pitchFamily="18" charset="0"/>
                <a:cs typeface="Times New Roman" panose="02020603050405020304" pitchFamily="18" charset="0"/>
              </a:rPr>
              <a:t>это долгосрочный проект, состоящий из менее заметных и </a:t>
            </a:r>
            <a:r>
              <a:rPr lang="ru-RU" sz="7200" dirty="0" smtClean="0">
                <a:latin typeface="Times New Roman" panose="02020603050405020304" pitchFamily="18" charset="0"/>
                <a:cs typeface="Times New Roman" panose="02020603050405020304" pitchFamily="18" charset="0"/>
              </a:rPr>
              <a:t>простых </a:t>
            </a:r>
            <a:r>
              <a:rPr lang="ru-RU" sz="7200" dirty="0">
                <a:latin typeface="Times New Roman" panose="02020603050405020304" pitchFamily="18" charset="0"/>
                <a:cs typeface="Times New Roman" panose="02020603050405020304" pitchFamily="18" charset="0"/>
              </a:rPr>
              <a:t>по форме </a:t>
            </a:r>
            <a:r>
              <a:rPr lang="ru-RU" sz="7200" dirty="0" err="1">
                <a:latin typeface="Times New Roman" panose="02020603050405020304" pitchFamily="18" charset="0"/>
                <a:cs typeface="Times New Roman" panose="02020603050405020304" pitchFamily="18" charset="0"/>
              </a:rPr>
              <a:t>cтартовых</a:t>
            </a:r>
            <a:r>
              <a:rPr lang="ru-RU" sz="7200" dirty="0">
                <a:latin typeface="Times New Roman" panose="02020603050405020304" pitchFamily="18" charset="0"/>
                <a:cs typeface="Times New Roman" panose="02020603050405020304" pitchFamily="18" charset="0"/>
              </a:rPr>
              <a:t> шагов. </a:t>
            </a:r>
            <a:endParaRPr lang="ru-RU" sz="7200" dirty="0" smtClean="0">
              <a:effectLst/>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77040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marL="0" indent="0"/>
            <a:r>
              <a:rPr lang="ru-RU" sz="2000" dirty="0" smtClean="0">
                <a:latin typeface="Arial Black" panose="020B0A04020102020204" pitchFamily="34" charset="0"/>
              </a:rPr>
              <a:t>ПРИМЕРЫ</a:t>
            </a:r>
          </a:p>
        </p:txBody>
      </p:sp>
      <p:sp>
        <p:nvSpPr>
          <p:cNvPr id="3" name="Объект 2"/>
          <p:cNvSpPr>
            <a:spLocks noGrp="1"/>
          </p:cNvSpPr>
          <p:nvPr>
            <p:ph idx="1"/>
          </p:nvPr>
        </p:nvSpPr>
        <p:spPr>
          <a:xfrm>
            <a:off x="457200" y="908720"/>
            <a:ext cx="8229600" cy="5217443"/>
          </a:xfrm>
        </p:spPr>
        <p:txBody>
          <a:bodyPr>
            <a:normAutofit fontScale="47500" lnSpcReduction="20000"/>
          </a:bodyPr>
          <a:lstStyle/>
          <a:p>
            <a:pPr marL="0" indent="0">
              <a:buNone/>
            </a:pPr>
            <a:r>
              <a:rPr lang="ru-RU" sz="5900" b="1" dirty="0" smtClean="0">
                <a:latin typeface="Times New Roman" panose="02020603050405020304" pitchFamily="18" charset="0"/>
                <a:cs typeface="Times New Roman" panose="02020603050405020304" pitchFamily="18" charset="0"/>
              </a:rPr>
              <a:t>Частью </a:t>
            </a:r>
            <a:r>
              <a:rPr lang="ru-RU" sz="5900" b="1" dirty="0">
                <a:latin typeface="Times New Roman" panose="02020603050405020304" pitchFamily="18" charset="0"/>
                <a:cs typeface="Times New Roman" panose="02020603050405020304" pitchFamily="18" charset="0"/>
              </a:rPr>
              <a:t>чего хотят быть молодые люди</a:t>
            </a:r>
            <a:r>
              <a:rPr lang="ru-RU" sz="5900" b="1" dirty="0" smtClean="0">
                <a:latin typeface="Times New Roman" panose="02020603050405020304" pitchFamily="18" charset="0"/>
                <a:cs typeface="Times New Roman" panose="02020603050405020304" pitchFamily="18" charset="0"/>
              </a:rPr>
              <a:t>?</a:t>
            </a:r>
          </a:p>
          <a:p>
            <a:pPr marL="0" indent="0">
              <a:buNone/>
            </a:pPr>
            <a:r>
              <a:rPr lang="ru-RU" sz="5900" dirty="0" smtClean="0">
                <a:latin typeface="Times New Roman" panose="02020603050405020304" pitchFamily="18" charset="0"/>
                <a:cs typeface="Times New Roman" panose="02020603050405020304" pitchFamily="18" charset="0"/>
              </a:rPr>
              <a:t> семьи</a:t>
            </a:r>
          </a:p>
          <a:p>
            <a:pPr marL="0" indent="0">
              <a:buNone/>
            </a:pPr>
            <a:r>
              <a:rPr lang="ru-RU" sz="5900" dirty="0" smtClean="0">
                <a:latin typeface="Times New Roman" panose="02020603050405020304" pitchFamily="18" charset="0"/>
                <a:cs typeface="Times New Roman" panose="02020603050405020304" pitchFamily="18" charset="0"/>
              </a:rPr>
              <a:t> </a:t>
            </a:r>
            <a:r>
              <a:rPr lang="ru-RU" sz="5900" dirty="0">
                <a:latin typeface="Times New Roman" panose="02020603050405020304" pitchFamily="18" charset="0"/>
                <a:cs typeface="Times New Roman" panose="02020603050405020304" pitchFamily="18" charset="0"/>
              </a:rPr>
              <a:t>компании </a:t>
            </a:r>
            <a:r>
              <a:rPr lang="ru-RU" sz="5900" dirty="0" smtClean="0">
                <a:latin typeface="Times New Roman" panose="02020603050405020304" pitchFamily="18" charset="0"/>
                <a:cs typeface="Times New Roman" panose="02020603050405020304" pitchFamily="18" charset="0"/>
              </a:rPr>
              <a:t>друзей</a:t>
            </a:r>
          </a:p>
          <a:p>
            <a:pPr marL="0" indent="0">
              <a:buNone/>
            </a:pPr>
            <a:r>
              <a:rPr lang="ru-RU" sz="5900" dirty="0">
                <a:latin typeface="Times New Roman" panose="02020603050405020304" pitchFamily="18" charset="0"/>
                <a:cs typeface="Times New Roman" panose="02020603050405020304" pitchFamily="18" charset="0"/>
              </a:rPr>
              <a:t>класса в </a:t>
            </a:r>
            <a:r>
              <a:rPr lang="ru-RU" sz="5900" dirty="0" smtClean="0">
                <a:latin typeface="Times New Roman" panose="02020603050405020304" pitchFamily="18" charset="0"/>
                <a:cs typeface="Times New Roman" panose="02020603050405020304" pitchFamily="18" charset="0"/>
              </a:rPr>
              <a:t>школе</a:t>
            </a:r>
          </a:p>
          <a:p>
            <a:pPr marL="0" indent="0">
              <a:buNone/>
            </a:pPr>
            <a:r>
              <a:rPr lang="ru-RU" sz="5900" dirty="0" smtClean="0">
                <a:latin typeface="Times New Roman" panose="02020603050405020304" pitchFamily="18" charset="0"/>
                <a:cs typeface="Times New Roman" panose="02020603050405020304" pitchFamily="18" charset="0"/>
              </a:rPr>
              <a:t> </a:t>
            </a:r>
            <a:r>
              <a:rPr lang="ru-RU" sz="5900" dirty="0">
                <a:latin typeface="Times New Roman" panose="02020603050405020304" pitchFamily="18" charset="0"/>
                <a:cs typeface="Times New Roman" panose="02020603050405020304" pitchFamily="18" charset="0"/>
              </a:rPr>
              <a:t>спортивной </a:t>
            </a:r>
            <a:r>
              <a:rPr lang="ru-RU" sz="5900" dirty="0" smtClean="0">
                <a:latin typeface="Times New Roman" panose="02020603050405020304" pitchFamily="18" charset="0"/>
                <a:cs typeface="Times New Roman" panose="02020603050405020304" pitchFamily="18" charset="0"/>
              </a:rPr>
              <a:t>команды</a:t>
            </a:r>
          </a:p>
          <a:p>
            <a:pPr marL="0" indent="0">
              <a:buNone/>
            </a:pPr>
            <a:r>
              <a:rPr lang="ru-RU" sz="5900" dirty="0" smtClean="0">
                <a:latin typeface="Times New Roman" panose="02020603050405020304" pitchFamily="18" charset="0"/>
                <a:cs typeface="Times New Roman" panose="02020603050405020304" pitchFamily="18" charset="0"/>
              </a:rPr>
              <a:t> </a:t>
            </a:r>
            <a:r>
              <a:rPr lang="ru-RU" sz="5900" dirty="0">
                <a:latin typeface="Times New Roman" panose="02020603050405020304" pitchFamily="18" charset="0"/>
                <a:cs typeface="Times New Roman" panose="02020603050405020304" pitchFamily="18" charset="0"/>
              </a:rPr>
              <a:t>«взрослого» </a:t>
            </a:r>
            <a:r>
              <a:rPr lang="ru-RU" sz="5900" dirty="0" smtClean="0">
                <a:latin typeface="Times New Roman" panose="02020603050405020304" pitchFamily="18" charset="0"/>
                <a:cs typeface="Times New Roman" panose="02020603050405020304" pitchFamily="18" charset="0"/>
              </a:rPr>
              <a:t>мира</a:t>
            </a:r>
          </a:p>
          <a:p>
            <a:pPr marL="0" indent="0">
              <a:buNone/>
            </a:pPr>
            <a:r>
              <a:rPr lang="ru-RU" sz="5900" dirty="0" smtClean="0">
                <a:latin typeface="Times New Roman" panose="02020603050405020304" pitchFamily="18" charset="0"/>
                <a:cs typeface="Times New Roman" panose="02020603050405020304" pitchFamily="18" charset="0"/>
              </a:rPr>
              <a:t> </a:t>
            </a:r>
            <a:r>
              <a:rPr lang="ru-RU" sz="5900" dirty="0">
                <a:latin typeface="Times New Roman" panose="02020603050405020304" pitchFamily="18" charset="0"/>
                <a:cs typeface="Times New Roman" panose="02020603050405020304" pitchFamily="18" charset="0"/>
              </a:rPr>
              <a:t>мира </a:t>
            </a:r>
            <a:r>
              <a:rPr lang="ru-RU" sz="5900" dirty="0" smtClean="0">
                <a:latin typeface="Times New Roman" panose="02020603050405020304" pitchFamily="18" charset="0"/>
                <a:cs typeface="Times New Roman" panose="02020603050405020304" pitchFamily="18" charset="0"/>
              </a:rPr>
              <a:t>работы</a:t>
            </a:r>
          </a:p>
          <a:p>
            <a:pPr marL="0" indent="0">
              <a:buNone/>
            </a:pPr>
            <a:r>
              <a:rPr lang="ru-RU" sz="5900" dirty="0" smtClean="0">
                <a:latin typeface="Times New Roman" panose="02020603050405020304" pitchFamily="18" charset="0"/>
                <a:cs typeface="Times New Roman" panose="02020603050405020304" pitchFamily="18" charset="0"/>
              </a:rPr>
              <a:t> </a:t>
            </a:r>
            <a:r>
              <a:rPr lang="ru-RU" sz="5900" dirty="0">
                <a:latin typeface="Times New Roman" panose="02020603050405020304" pitchFamily="18" charset="0"/>
                <a:cs typeface="Times New Roman" panose="02020603050405020304" pitchFamily="18" charset="0"/>
              </a:rPr>
              <a:t>«большинства</a:t>
            </a:r>
            <a:r>
              <a:rPr lang="ru-RU" sz="5900" dirty="0" smtClean="0">
                <a:latin typeface="Times New Roman" panose="02020603050405020304" pitchFamily="18" charset="0"/>
                <a:cs typeface="Times New Roman" panose="02020603050405020304" pitchFamily="18" charset="0"/>
              </a:rPr>
              <a:t>»</a:t>
            </a:r>
          </a:p>
          <a:p>
            <a:pPr marL="0" indent="0">
              <a:buNone/>
            </a:pPr>
            <a:r>
              <a:rPr lang="ru-RU" sz="5900" dirty="0">
                <a:latin typeface="Times New Roman" panose="02020603050405020304" pitchFamily="18" charset="0"/>
                <a:cs typeface="Times New Roman" panose="02020603050405020304" pitchFamily="18" charset="0"/>
              </a:rPr>
              <a:t>развлечений и общественных мероприятий (вечеринки, походы в бар или в кино</a:t>
            </a:r>
            <a:r>
              <a:rPr lang="ru-RU" sz="5900" dirty="0" smtClean="0">
                <a:latin typeface="Times New Roman" panose="02020603050405020304" pitchFamily="18" charset="0"/>
                <a:cs typeface="Times New Roman" panose="02020603050405020304" pitchFamily="18" charset="0"/>
              </a:rPr>
              <a:t>)</a:t>
            </a:r>
          </a:p>
          <a:p>
            <a:pPr marL="0" indent="0">
              <a:buNone/>
            </a:pPr>
            <a:r>
              <a:rPr lang="ru-RU" sz="5900" dirty="0" smtClean="0">
                <a:latin typeface="Times New Roman" panose="02020603050405020304" pitchFamily="18" charset="0"/>
                <a:cs typeface="Times New Roman" panose="02020603050405020304" pitchFamily="18" charset="0"/>
              </a:rPr>
              <a:t> </a:t>
            </a:r>
            <a:r>
              <a:rPr lang="ru-RU" sz="5900" dirty="0">
                <a:latin typeface="Times New Roman" panose="02020603050405020304" pitchFamily="18" charset="0"/>
                <a:cs typeface="Times New Roman" panose="02020603050405020304" pitchFamily="18" charset="0"/>
              </a:rPr>
              <a:t>и пр</a:t>
            </a:r>
            <a:r>
              <a:rPr lang="ru-RU" sz="5900" dirty="0" smtClean="0">
                <a:latin typeface="Times New Roman" panose="02020603050405020304" pitchFamily="18" charset="0"/>
                <a:cs typeface="Times New Roman" panose="02020603050405020304" pitchFamily="18" charset="0"/>
              </a:rPr>
              <a:t>.</a:t>
            </a:r>
          </a:p>
          <a:p>
            <a:pPr marL="0" indent="0">
              <a:buNone/>
            </a:pPr>
            <a:endParaRPr lang="ru-RU" sz="6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1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marL="0" indent="0"/>
            <a:r>
              <a:rPr lang="ru-RU" sz="2000" dirty="0" smtClean="0">
                <a:latin typeface="Arial Black" panose="020B0A04020102020204" pitchFamily="34" charset="0"/>
              </a:rPr>
              <a:t>ПРИМЕРЫ</a:t>
            </a:r>
          </a:p>
        </p:txBody>
      </p:sp>
      <p:sp>
        <p:nvSpPr>
          <p:cNvPr id="3" name="Объект 2"/>
          <p:cNvSpPr>
            <a:spLocks noGrp="1"/>
          </p:cNvSpPr>
          <p:nvPr>
            <p:ph idx="1"/>
          </p:nvPr>
        </p:nvSpPr>
        <p:spPr>
          <a:xfrm>
            <a:off x="457200" y="908720"/>
            <a:ext cx="8229600" cy="5217443"/>
          </a:xfrm>
        </p:spPr>
        <p:txBody>
          <a:bodyPr>
            <a:normAutofit fontScale="25000" lnSpcReduction="20000"/>
          </a:bodyPr>
          <a:lstStyle/>
          <a:p>
            <a:pPr marL="0" indent="0">
              <a:buNone/>
            </a:pPr>
            <a:r>
              <a:rPr lang="ru-RU" sz="8000" b="1" dirty="0" smtClean="0">
                <a:latin typeface="Times New Roman" panose="02020603050405020304" pitchFamily="18" charset="0"/>
                <a:cs typeface="Times New Roman" panose="02020603050405020304" pitchFamily="18" charset="0"/>
              </a:rPr>
              <a:t>Как вы думаете, когда они становятся такой частью? </a:t>
            </a:r>
          </a:p>
          <a:p>
            <a:pPr marL="0" indent="0">
              <a:buNone/>
            </a:pPr>
            <a:r>
              <a:rPr lang="ru-RU" sz="8000" b="1" dirty="0" smtClean="0">
                <a:latin typeface="Times New Roman" panose="02020603050405020304" pitchFamily="18" charset="0"/>
                <a:cs typeface="Times New Roman" panose="02020603050405020304" pitchFamily="18" charset="0"/>
              </a:rPr>
              <a:t>Когда они: </a:t>
            </a:r>
          </a:p>
          <a:p>
            <a:pPr marL="0" indent="0">
              <a:buNone/>
            </a:pPr>
            <a:r>
              <a:rPr lang="ru-RU" sz="8000" dirty="0" smtClean="0">
                <a:latin typeface="Times New Roman" panose="02020603050405020304" pitchFamily="18" charset="0"/>
                <a:cs typeface="Times New Roman" panose="02020603050405020304" pitchFamily="18" charset="0"/>
              </a:rPr>
              <a:t> заводят друзей</a:t>
            </a:r>
          </a:p>
          <a:p>
            <a:pPr marL="0" indent="0">
              <a:buNone/>
            </a:pPr>
            <a:r>
              <a:rPr lang="ru-RU" sz="8000" dirty="0" smtClean="0">
                <a:latin typeface="Times New Roman" panose="02020603050405020304" pitchFamily="18" charset="0"/>
                <a:cs typeface="Times New Roman" panose="02020603050405020304" pitchFamily="18" charset="0"/>
              </a:rPr>
              <a:t>принимаются остальной группой</a:t>
            </a:r>
          </a:p>
          <a:p>
            <a:pPr marL="0" indent="0">
              <a:buNone/>
            </a:pPr>
            <a:r>
              <a:rPr lang="ru-RU" sz="8000" dirty="0" smtClean="0">
                <a:latin typeface="Times New Roman" panose="02020603050405020304" pitchFamily="18" charset="0"/>
                <a:cs typeface="Times New Roman" panose="02020603050405020304" pitchFamily="18" charset="0"/>
              </a:rPr>
              <a:t> улыбаются</a:t>
            </a:r>
          </a:p>
          <a:p>
            <a:pPr marL="0" indent="0">
              <a:buNone/>
            </a:pPr>
            <a:r>
              <a:rPr lang="ru-RU" sz="8000" dirty="0" smtClean="0">
                <a:latin typeface="Times New Roman" panose="02020603050405020304" pitchFamily="18" charset="0"/>
                <a:cs typeface="Times New Roman" panose="02020603050405020304" pitchFamily="18" charset="0"/>
              </a:rPr>
              <a:t>участвуют в обсуждении</a:t>
            </a:r>
          </a:p>
          <a:p>
            <a:pPr marL="0" indent="0">
              <a:buNone/>
            </a:pPr>
            <a:r>
              <a:rPr lang="ru-RU" sz="8000" dirty="0" smtClean="0">
                <a:latin typeface="Times New Roman" panose="02020603050405020304" pitchFamily="18" charset="0"/>
                <a:cs typeface="Times New Roman" panose="02020603050405020304" pitchFamily="18" charset="0"/>
              </a:rPr>
              <a:t>берут на себя инициативу</a:t>
            </a:r>
          </a:p>
          <a:p>
            <a:pPr marL="0" indent="0">
              <a:buNone/>
            </a:pPr>
            <a:r>
              <a:rPr lang="ru-RU" sz="8000" dirty="0" smtClean="0">
                <a:latin typeface="Times New Roman" panose="02020603050405020304" pitchFamily="18" charset="0"/>
                <a:cs typeface="Times New Roman" panose="02020603050405020304" pitchFamily="18" charset="0"/>
              </a:rPr>
              <a:t>добровольно принимают участие в мероприятии</a:t>
            </a:r>
          </a:p>
          <a:p>
            <a:pPr marL="0" indent="0">
              <a:buNone/>
            </a:pPr>
            <a:r>
              <a:rPr lang="ru-RU" sz="8000" dirty="0" smtClean="0">
                <a:latin typeface="Times New Roman" panose="02020603050405020304" pitchFamily="18" charset="0"/>
                <a:cs typeface="Times New Roman" panose="02020603050405020304" pitchFamily="18" charset="0"/>
              </a:rPr>
              <a:t>концентрируются на задаче</a:t>
            </a:r>
          </a:p>
          <a:p>
            <a:pPr marL="0" indent="0">
              <a:buNone/>
            </a:pPr>
            <a:r>
              <a:rPr lang="ru-RU" sz="8000" dirty="0" smtClean="0">
                <a:latin typeface="Times New Roman" panose="02020603050405020304" pitchFamily="18" charset="0"/>
                <a:cs typeface="Times New Roman" panose="02020603050405020304" pitchFamily="18" charset="0"/>
              </a:rPr>
              <a:t> соблюдают правила</a:t>
            </a:r>
          </a:p>
          <a:p>
            <a:pPr marL="0" indent="0">
              <a:buNone/>
            </a:pPr>
            <a:r>
              <a:rPr lang="ru-RU" sz="8000" dirty="0" smtClean="0">
                <a:latin typeface="Times New Roman" panose="02020603050405020304" pitchFamily="18" charset="0"/>
                <a:cs typeface="Times New Roman" panose="02020603050405020304" pitchFamily="18" charset="0"/>
              </a:rPr>
              <a:t> вовремя появляются</a:t>
            </a:r>
          </a:p>
          <a:p>
            <a:pPr marL="0" indent="0">
              <a:buNone/>
            </a:pPr>
            <a:r>
              <a:rPr lang="ru-RU" sz="8000" dirty="0" smtClean="0">
                <a:latin typeface="Times New Roman" panose="02020603050405020304" pitchFamily="18" charset="0"/>
                <a:cs typeface="Times New Roman" panose="02020603050405020304" pitchFamily="18" charset="0"/>
              </a:rPr>
              <a:t>просят о помощи</a:t>
            </a:r>
          </a:p>
          <a:p>
            <a:pPr marL="0" indent="0">
              <a:buNone/>
            </a:pPr>
            <a:r>
              <a:rPr lang="ru-RU" sz="8000" dirty="0" smtClean="0">
                <a:latin typeface="Times New Roman" panose="02020603050405020304" pitchFamily="18" charset="0"/>
                <a:cs typeface="Times New Roman" panose="02020603050405020304" pitchFamily="18" charset="0"/>
              </a:rPr>
              <a:t>помогают или хвалят другого молодого человека</a:t>
            </a:r>
          </a:p>
          <a:p>
            <a:pPr marL="0" indent="0">
              <a:buNone/>
            </a:pPr>
            <a:r>
              <a:rPr lang="ru-RU" sz="8000" dirty="0" smtClean="0">
                <a:latin typeface="Times New Roman" panose="02020603050405020304" pitchFamily="18" charset="0"/>
                <a:cs typeface="Times New Roman" panose="02020603050405020304" pitchFamily="18" charset="0"/>
              </a:rPr>
              <a:t>не боятся физического контакта</a:t>
            </a:r>
          </a:p>
          <a:p>
            <a:pPr marL="0" indent="0">
              <a:buNone/>
            </a:pPr>
            <a:r>
              <a:rPr lang="ru-RU" sz="8000" dirty="0" smtClean="0">
                <a:latin typeface="Times New Roman" panose="02020603050405020304" pitchFamily="18" charset="0"/>
                <a:cs typeface="Times New Roman" panose="02020603050405020304" pitchFamily="18" charset="0"/>
              </a:rPr>
              <a:t> проявляют терпение</a:t>
            </a:r>
          </a:p>
          <a:p>
            <a:pPr marL="0" indent="0">
              <a:buNone/>
            </a:pPr>
            <a:r>
              <a:rPr lang="ru-RU" sz="8000" dirty="0" smtClean="0">
                <a:latin typeface="Times New Roman" panose="02020603050405020304" pitchFamily="18" charset="0"/>
                <a:cs typeface="Times New Roman" panose="02020603050405020304" pitchFamily="18" charset="0"/>
              </a:rPr>
              <a:t> счастливы </a:t>
            </a:r>
          </a:p>
          <a:p>
            <a:pPr marL="0" indent="0">
              <a:buNone/>
            </a:pPr>
            <a:endParaRPr lang="ru-RU" sz="7200" dirty="0" smtClean="0">
              <a:latin typeface="Times New Roman" panose="02020603050405020304" pitchFamily="18" charset="0"/>
              <a:cs typeface="Times New Roman" panose="02020603050405020304" pitchFamily="18" charset="0"/>
            </a:endParaRPr>
          </a:p>
          <a:p>
            <a:pPr marL="0" indent="0">
              <a:buNone/>
            </a:pPr>
            <a:r>
              <a:rPr lang="ru-RU" sz="7200" b="1" i="1" dirty="0" smtClean="0">
                <a:latin typeface="Times New Roman" panose="02020603050405020304" pitchFamily="18" charset="0"/>
                <a:cs typeface="Times New Roman" panose="02020603050405020304" pitchFamily="18" charset="0"/>
              </a:rPr>
              <a:t>Отзывы от молодежных работников, полученные в процессе учебного курса «</a:t>
            </a:r>
            <a:r>
              <a:rPr lang="ru-RU" sz="7200" b="1" i="1" dirty="0" err="1" smtClean="0">
                <a:latin typeface="Times New Roman" panose="02020603050405020304" pitchFamily="18" charset="0"/>
                <a:cs typeface="Times New Roman" panose="02020603050405020304" pitchFamily="18" charset="0"/>
              </a:rPr>
              <a:t>Fit</a:t>
            </a:r>
            <a:r>
              <a:rPr lang="ru-RU" sz="7200" b="1" i="1" dirty="0" smtClean="0">
                <a:latin typeface="Times New Roman" panose="02020603050405020304" pitchFamily="18" charset="0"/>
                <a:cs typeface="Times New Roman" panose="02020603050405020304" pitchFamily="18" charset="0"/>
              </a:rPr>
              <a:t> </a:t>
            </a:r>
            <a:r>
              <a:rPr lang="ru-RU" sz="7200" b="1" i="1" dirty="0" err="1" smtClean="0">
                <a:latin typeface="Times New Roman" panose="02020603050405020304" pitchFamily="18" charset="0"/>
                <a:cs typeface="Times New Roman" panose="02020603050405020304" pitchFamily="18" charset="0"/>
              </a:rPr>
              <a:t>for</a:t>
            </a:r>
            <a:r>
              <a:rPr lang="ru-RU" sz="7200" b="1" i="1" dirty="0" smtClean="0">
                <a:latin typeface="Times New Roman" panose="02020603050405020304" pitchFamily="18" charset="0"/>
                <a:cs typeface="Times New Roman" panose="02020603050405020304" pitchFamily="18" charset="0"/>
              </a:rPr>
              <a:t> </a:t>
            </a:r>
            <a:r>
              <a:rPr lang="ru-RU" sz="7200" b="1" i="1" dirty="0" err="1" smtClean="0">
                <a:latin typeface="Times New Roman" panose="02020603050405020304" pitchFamily="18" charset="0"/>
                <a:cs typeface="Times New Roman" panose="02020603050405020304" pitchFamily="18" charset="0"/>
              </a:rPr>
              <a:t>Life</a:t>
            </a:r>
            <a:r>
              <a:rPr lang="ru-RU" sz="7200" b="1" i="1" dirty="0" smtClean="0">
                <a:latin typeface="Times New Roman" panose="02020603050405020304" pitchFamily="18" charset="0"/>
                <a:cs typeface="Times New Roman" panose="02020603050405020304" pitchFamily="18" charset="0"/>
              </a:rPr>
              <a:t>», Бельгия, 2004 год</a:t>
            </a:r>
            <a:endParaRPr lang="ru-RU" sz="7200" b="1" i="1" dirty="0" smtClean="0">
              <a:effectLst/>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42768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36496" cy="490066"/>
          </a:xfrm>
        </p:spPr>
        <p:txBody>
          <a:bodyPr>
            <a:noAutofit/>
          </a:bodyPr>
          <a:lstStyle/>
          <a:p>
            <a:r>
              <a:rPr lang="ru-RU" sz="1800" dirty="0" smtClean="0">
                <a:latin typeface="Arial Black" panose="020B0A04020102020204" pitchFamily="34" charset="0"/>
              </a:rPr>
              <a:t>МОЛОДЕЖНАЯ СТРАТЕГИЯ ЕС: ИНВЕСТИЦИИ И ПОЛНОМОЧИЯ</a:t>
            </a:r>
            <a:endParaRPr lang="ru-RU" sz="1800" dirty="0">
              <a:latin typeface="Arial Black" panose="020B0A04020102020204" pitchFamily="34" charset="0"/>
            </a:endParaRPr>
          </a:p>
        </p:txBody>
      </p:sp>
      <p:sp>
        <p:nvSpPr>
          <p:cNvPr id="3" name="Объект 2"/>
          <p:cNvSpPr>
            <a:spLocks noGrp="1"/>
          </p:cNvSpPr>
          <p:nvPr>
            <p:ph idx="1"/>
          </p:nvPr>
        </p:nvSpPr>
        <p:spPr>
          <a:xfrm>
            <a:off x="107504" y="692696"/>
            <a:ext cx="8928992" cy="5433467"/>
          </a:xfrm>
        </p:spPr>
        <p:txBody>
          <a:bodyPr>
            <a:noAutofit/>
          </a:bodyPr>
          <a:lstStyle/>
          <a:p>
            <a:pPr marL="0" indent="0" algn="just">
              <a:buNone/>
            </a:pPr>
            <a:r>
              <a:rPr lang="ru-RU" sz="2000" dirty="0" smtClean="0">
                <a:latin typeface="Times New Roman" panose="02020603050405020304" pitchFamily="18" charset="0"/>
                <a:cs typeface="Times New Roman" panose="02020603050405020304" pitchFamily="18" charset="0"/>
              </a:rPr>
              <a:t>Приоритетом </a:t>
            </a:r>
            <a:r>
              <a:rPr lang="ru-RU" sz="2000" dirty="0">
                <a:latin typeface="Times New Roman" panose="02020603050405020304" pitchFamily="18" charset="0"/>
                <a:cs typeface="Times New Roman" panose="02020603050405020304" pitchFamily="18" charset="0"/>
              </a:rPr>
              <a:t>социального видения Евросоюза является молодежь. Молодежная </a:t>
            </a:r>
            <a:r>
              <a:rPr lang="ru-RU" sz="2000" dirty="0" smtClean="0">
                <a:latin typeface="Times New Roman" panose="02020603050405020304" pitchFamily="18" charset="0"/>
                <a:cs typeface="Times New Roman" panose="02020603050405020304" pitchFamily="18" charset="0"/>
              </a:rPr>
              <a:t>стратегия </a:t>
            </a:r>
            <a:r>
              <a:rPr lang="ru-RU" sz="2000" dirty="0">
                <a:latin typeface="Times New Roman" panose="02020603050405020304" pitchFamily="18" charset="0"/>
                <a:cs typeface="Times New Roman" panose="02020603050405020304" pitchFamily="18" charset="0"/>
              </a:rPr>
              <a:t>ЕС (2010–2018 гг.) направлена на создание для молодежи благоприятных условий для развития навыков, раскрытия потенциала, работы, активного участия в жизни </a:t>
            </a:r>
            <a:r>
              <a:rPr lang="ru-RU" sz="2000" dirty="0" smtClean="0">
                <a:latin typeface="Times New Roman" panose="02020603050405020304" pitchFamily="18" charset="0"/>
                <a:cs typeface="Times New Roman" panose="02020603050405020304" pitchFamily="18" charset="0"/>
              </a:rPr>
              <a:t>общества </a:t>
            </a:r>
            <a:r>
              <a:rPr lang="ru-RU" sz="2000" dirty="0">
                <a:latin typeface="Times New Roman" panose="02020603050405020304" pitchFamily="18" charset="0"/>
                <a:cs typeface="Times New Roman" panose="02020603050405020304" pitchFamily="18" charset="0"/>
              </a:rPr>
              <a:t>и вовлечения в построение проекта ЕС.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МОЛОДЕЖНАЯ СТРАТЕГИЯ ЕС ИМЕЕТ ДВЕ ОСНОВНЫХ ЦЕЛИ</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1.Предоставить </a:t>
            </a:r>
            <a:r>
              <a:rPr lang="ru-RU" sz="2000" dirty="0">
                <a:latin typeface="Times New Roman" panose="02020603050405020304" pitchFamily="18" charset="0"/>
                <a:cs typeface="Times New Roman" panose="02020603050405020304" pitchFamily="18" charset="0"/>
              </a:rPr>
              <a:t>молодым людям больше равных возможностей на рынке образования и </a:t>
            </a:r>
            <a:r>
              <a:rPr lang="ru-RU" sz="2000" dirty="0" smtClean="0">
                <a:latin typeface="Times New Roman" panose="02020603050405020304" pitchFamily="18" charset="0"/>
                <a:cs typeface="Times New Roman" panose="02020603050405020304" pitchFamily="18" charset="0"/>
              </a:rPr>
              <a:t>трудоустройства</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Мотивировать молодых людей быть активными гражданами и принимать участие в жизни общества. </a:t>
            </a:r>
            <a:endParaRPr lang="ru-RU" sz="20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0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этом ключе она предлагает </a:t>
            </a:r>
            <a:r>
              <a:rPr lang="ru-RU" sz="2000" b="1" dirty="0">
                <a:latin typeface="Times New Roman" panose="02020603050405020304" pitchFamily="18" charset="0"/>
                <a:cs typeface="Times New Roman" panose="02020603050405020304" pitchFamily="18" charset="0"/>
              </a:rPr>
              <a:t>восемь сфер деятельности</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000" b="1" i="1" dirty="0" smtClean="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социальная </a:t>
            </a:r>
            <a:r>
              <a:rPr lang="ru-RU" sz="2000" b="1" i="1" dirty="0" smtClean="0">
                <a:latin typeface="Times New Roman" panose="02020603050405020304" pitchFamily="18" charset="0"/>
                <a:cs typeface="Times New Roman" panose="02020603050405020304" pitchFamily="18" charset="0"/>
              </a:rPr>
              <a:t>инклюзия</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обучение и </a:t>
            </a:r>
            <a:r>
              <a:rPr lang="ru-RU" sz="2000" dirty="0" smtClean="0">
                <a:latin typeface="Times New Roman" panose="02020603050405020304" pitchFamily="18" charset="0"/>
                <a:cs typeface="Times New Roman" panose="02020603050405020304" pitchFamily="18" charset="0"/>
              </a:rPr>
              <a:t>подготовка</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трудоустройство и </a:t>
            </a:r>
            <a:r>
              <a:rPr lang="ru-RU" sz="2000" dirty="0" smtClean="0">
                <a:latin typeface="Times New Roman" panose="02020603050405020304" pitchFamily="18" charset="0"/>
                <a:cs typeface="Times New Roman" panose="02020603050405020304" pitchFamily="18" charset="0"/>
              </a:rPr>
              <a:t>предпринимательство</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здоровье и </a:t>
            </a:r>
            <a:r>
              <a:rPr lang="ru-RU" sz="2000" dirty="0" smtClean="0">
                <a:latin typeface="Times New Roman" panose="02020603050405020304" pitchFamily="18" charset="0"/>
                <a:cs typeface="Times New Roman" panose="02020603050405020304" pitchFamily="18" charset="0"/>
              </a:rPr>
              <a:t>благополучие</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участие</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волонтерская </a:t>
            </a:r>
            <a:r>
              <a:rPr lang="ru-RU" sz="2000" dirty="0" smtClean="0">
                <a:latin typeface="Times New Roman" panose="02020603050405020304" pitchFamily="18" charset="0"/>
                <a:cs typeface="Times New Roman" panose="02020603050405020304" pitchFamily="18" charset="0"/>
              </a:rPr>
              <a:t>деятельность</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молодежь и </a:t>
            </a:r>
            <a:r>
              <a:rPr lang="ru-RU" sz="2000" dirty="0" smtClean="0">
                <a:latin typeface="Times New Roman" panose="02020603050405020304" pitchFamily="18" charset="0"/>
                <a:cs typeface="Times New Roman" panose="02020603050405020304" pitchFamily="18" charset="0"/>
              </a:rPr>
              <a:t>мир</a:t>
            </a:r>
          </a:p>
          <a:p>
            <a:pPr marL="0" indent="0" algn="just">
              <a:spcBef>
                <a:spcPts val="0"/>
              </a:spcBef>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творчество и культура</a:t>
            </a:r>
          </a:p>
        </p:txBody>
      </p:sp>
    </p:spTree>
    <p:extLst>
      <p:ext uri="{BB962C8B-B14F-4D97-AF65-F5344CB8AC3E}">
        <p14:creationId xmlns:p14="http://schemas.microsoft.com/office/powerpoint/2010/main" val="75742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20688"/>
            <a:ext cx="8784976" cy="5505475"/>
          </a:xfrm>
        </p:spPr>
        <p:txBody>
          <a:bodyPr>
            <a:noAutofit/>
          </a:bodyPr>
          <a:lstStyle/>
          <a:p>
            <a:pPr marL="0" indent="0" algn="just">
              <a:buNone/>
            </a:pPr>
            <a:r>
              <a:rPr lang="ru-RU" sz="2000" dirty="0" smtClean="0">
                <a:latin typeface="Times New Roman" panose="02020603050405020304" pitchFamily="18" charset="0"/>
                <a:cs typeface="Times New Roman" panose="02020603050405020304" pitchFamily="18" charset="0"/>
              </a:rPr>
              <a:t>Концепция </a:t>
            </a:r>
            <a:r>
              <a:rPr lang="ru-RU" sz="2000" dirty="0">
                <a:latin typeface="Times New Roman" panose="02020603050405020304" pitchFamily="18" charset="0"/>
                <a:cs typeface="Times New Roman" panose="02020603050405020304" pitchFamily="18" charset="0"/>
              </a:rPr>
              <a:t>этой стратегии обращена ко всей молодежи, но ее действия должны быть направлены на молодых людей с меньшими возможностями. Стратегия разделена на циклы, по три года каждый. В конце цикла публикуется Отчет ЕС о молодежи (совместный отчет Европейской комиссии и Европейского совета). В первом таком отчете (опубликованном в сентябре 2012 года) обнаружилось, что в 2009 году из-</a:t>
            </a:r>
            <a:r>
              <a:rPr lang="ru-RU" sz="2000" dirty="0" smtClean="0">
                <a:latin typeface="Times New Roman" panose="02020603050405020304" pitchFamily="18" charset="0"/>
                <a:cs typeface="Times New Roman" panose="02020603050405020304" pitchFamily="18" charset="0"/>
              </a:rPr>
              <a:t>за </a:t>
            </a:r>
            <a:r>
              <a:rPr lang="ru-RU" sz="2000" dirty="0">
                <a:latin typeface="Times New Roman" panose="02020603050405020304" pitchFamily="18" charset="0"/>
                <a:cs typeface="Times New Roman" panose="02020603050405020304" pitchFamily="18" charset="0"/>
              </a:rPr>
              <a:t>сложных условий на рынке труда большее количество молодых людей было вовлечено в образование и меньшее — в сферу занятости, тогда как доля молодежи, не занятой в тру-</a:t>
            </a:r>
            <a:r>
              <a:rPr lang="ru-RU" sz="2000" dirty="0" err="1">
                <a:latin typeface="Times New Roman" panose="02020603050405020304" pitchFamily="18" charset="0"/>
                <a:cs typeface="Times New Roman" panose="02020603050405020304" pitchFamily="18" charset="0"/>
              </a:rPr>
              <a:t>доустройстве</a:t>
            </a:r>
            <a:r>
              <a:rPr lang="ru-RU" sz="2000" dirty="0">
                <a:latin typeface="Times New Roman" panose="02020603050405020304" pitchFamily="18" charset="0"/>
                <a:cs typeface="Times New Roman" panose="02020603050405020304" pitchFamily="18" charset="0"/>
              </a:rPr>
              <a:t>, образовании или подготовке (от англ. “NEET” – </a:t>
            </a:r>
            <a:r>
              <a:rPr lang="ru-RU" sz="2000" dirty="0" err="1">
                <a:latin typeface="Times New Roman" panose="02020603050405020304" pitchFamily="18" charset="0"/>
                <a:cs typeface="Times New Roman" panose="02020603050405020304" pitchFamily="18" charset="0"/>
              </a:rPr>
              <a:t>Not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Education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Employment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Training</a:t>
            </a:r>
            <a:r>
              <a:rPr lang="ru-RU" sz="2000" dirty="0">
                <a:latin typeface="Times New Roman" panose="02020603050405020304" pitchFamily="18" charset="0"/>
                <a:cs typeface="Times New Roman" panose="02020603050405020304" pitchFamily="18" charset="0"/>
              </a:rPr>
              <a:t>), также возросла (Европейская комиссия, 2012 год). Кроме того, соответственно возросла доля молодых людей на грани бедности и социального исключения. Отчет ЕС о молодежи также призывает уделить больше внимания вопросам социального </a:t>
            </a:r>
            <a:r>
              <a:rPr lang="ru-RU" sz="2000" dirty="0" err="1">
                <a:latin typeface="Times New Roman" panose="02020603050405020304" pitchFamily="18" charset="0"/>
                <a:cs typeface="Times New Roman" panose="02020603050405020304" pitchFamily="18" charset="0"/>
              </a:rPr>
              <a:t>исключе-ния</a:t>
            </a:r>
            <a:r>
              <a:rPr lang="ru-RU" sz="2000" dirty="0">
                <a:latin typeface="Times New Roman" panose="02020603050405020304" pitchFamily="18" charset="0"/>
                <a:cs typeface="Times New Roman" panose="02020603050405020304" pitchFamily="18" charset="0"/>
              </a:rPr>
              <a:t>, здоровья и благополучия во втором трехлетнем цикле (2013–2015 гг.).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b="1" i="1" dirty="0" smtClean="0">
                <a:latin typeface="Times New Roman" panose="02020603050405020304" pitchFamily="18" charset="0"/>
                <a:cs typeface="Times New Roman" panose="02020603050405020304" pitchFamily="18" charset="0"/>
              </a:rPr>
              <a:t>Более </a:t>
            </a:r>
            <a:r>
              <a:rPr lang="ru-RU" sz="2000" b="1" i="1" dirty="0">
                <a:latin typeface="Times New Roman" panose="02020603050405020304" pitchFamily="18" charset="0"/>
                <a:cs typeface="Times New Roman" panose="02020603050405020304" pitchFamily="18" charset="0"/>
              </a:rPr>
              <a:t>подробную информацию о молодежной стратегии ЕС можно узнать по ссылке:</a:t>
            </a:r>
            <a:r>
              <a:rPr lang="ru-RU" sz="2000" dirty="0">
                <a:latin typeface="Times New Roman" panose="02020603050405020304" pitchFamily="18" charset="0"/>
                <a:cs typeface="Times New Roman" panose="02020603050405020304" pitchFamily="18" charset="0"/>
              </a:rPr>
              <a:t> http://ec.europa.eu/youth/policy/youth_strategy/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b="1" i="1" dirty="0" smtClean="0">
                <a:latin typeface="Times New Roman" panose="02020603050405020304" pitchFamily="18" charset="0"/>
                <a:cs typeface="Times New Roman" panose="02020603050405020304" pitchFamily="18" charset="0"/>
              </a:rPr>
              <a:t>Более </a:t>
            </a:r>
            <a:r>
              <a:rPr lang="ru-RU" sz="2000" b="1" i="1" dirty="0">
                <a:latin typeface="Times New Roman" panose="02020603050405020304" pitchFamily="18" charset="0"/>
                <a:cs typeface="Times New Roman" panose="02020603050405020304" pitchFamily="18" charset="0"/>
              </a:rPr>
              <a:t>подробную информацию об отчете ЕС о молодежи </a:t>
            </a:r>
            <a:r>
              <a:rPr lang="ru-RU" sz="2000" b="1" i="1" dirty="0" smtClean="0">
                <a:latin typeface="Times New Roman" panose="02020603050405020304" pitchFamily="18" charset="0"/>
                <a:cs typeface="Times New Roman" panose="02020603050405020304" pitchFamily="18" charset="0"/>
              </a:rPr>
              <a:t>можно </a:t>
            </a:r>
            <a:r>
              <a:rPr lang="ru-RU" sz="2000" b="1" i="1" dirty="0">
                <a:latin typeface="Times New Roman" panose="02020603050405020304" pitchFamily="18" charset="0"/>
                <a:cs typeface="Times New Roman" panose="02020603050405020304" pitchFamily="18" charset="0"/>
              </a:rPr>
              <a:t>найти по адресу:</a:t>
            </a:r>
            <a:r>
              <a:rPr lang="ru-RU" sz="2000" dirty="0">
                <a:latin typeface="Times New Roman" panose="02020603050405020304" pitchFamily="18" charset="0"/>
                <a:cs typeface="Times New Roman" panose="02020603050405020304" pitchFamily="18" charset="0"/>
              </a:rPr>
              <a:t> http://ec.europa.eu/youth/policy/implementation/report_en.htm</a:t>
            </a:r>
          </a:p>
        </p:txBody>
      </p:sp>
    </p:spTree>
    <p:extLst>
      <p:ext uri="{BB962C8B-B14F-4D97-AF65-F5344CB8AC3E}">
        <p14:creationId xmlns:p14="http://schemas.microsoft.com/office/powerpoint/2010/main" val="83025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sz="2200" b="1" dirty="0" smtClean="0">
                <a:latin typeface="Arial Black" panose="020B0A04020102020204" pitchFamily="34" charset="0"/>
              </a:rPr>
              <a:t/>
            </a:r>
            <a:br>
              <a:rPr lang="ru-RU" sz="2200" b="1" dirty="0" smtClean="0">
                <a:latin typeface="Arial Black" panose="020B0A04020102020204" pitchFamily="34" charset="0"/>
              </a:rPr>
            </a:br>
            <a:r>
              <a:rPr lang="ru-RU" sz="2200" b="1" dirty="0" smtClean="0">
                <a:latin typeface="Arial Black" panose="020B0A04020102020204" pitchFamily="34" charset="0"/>
              </a:rPr>
              <a:t/>
            </a:r>
            <a:br>
              <a:rPr lang="ru-RU" sz="2200" b="1" dirty="0" smtClean="0">
                <a:latin typeface="Arial Black" panose="020B0A04020102020204" pitchFamily="34" charset="0"/>
              </a:rPr>
            </a:br>
            <a:r>
              <a:rPr lang="ru-RU" sz="2200" b="1" dirty="0" smtClean="0">
                <a:latin typeface="Arial Black" panose="020B0A04020102020204" pitchFamily="34" charset="0"/>
              </a:rPr>
              <a:t>ДЕМОГРАФИЧЕСКАЯ СИТУАЦИЯ В ЕВРОПЕ</a:t>
            </a:r>
            <a:r>
              <a:rPr lang="ru-RU" b="1" dirty="0"/>
              <a:t/>
            </a:r>
            <a:br>
              <a:rPr lang="ru-RU" b="1" dirty="0"/>
            </a:br>
            <a:endParaRPr lang="ru-RU" dirty="0"/>
          </a:p>
        </p:txBody>
      </p:sp>
      <p:sp>
        <p:nvSpPr>
          <p:cNvPr id="3" name="Объект 2"/>
          <p:cNvSpPr>
            <a:spLocks noGrp="1"/>
          </p:cNvSpPr>
          <p:nvPr>
            <p:ph idx="1"/>
          </p:nvPr>
        </p:nvSpPr>
        <p:spPr>
          <a:xfrm>
            <a:off x="179512" y="764704"/>
            <a:ext cx="8856984" cy="5361459"/>
          </a:xfrm>
        </p:spPr>
        <p:txBody>
          <a:bodyPr>
            <a:normAutofit fontScale="62500" lnSpcReduction="20000"/>
          </a:bodyPr>
          <a:lstStyle/>
          <a:p>
            <a:pPr marL="0" indent="0" algn="just">
              <a:buNone/>
            </a:pPr>
            <a:r>
              <a:rPr lang="ru-RU" dirty="0">
                <a:latin typeface="Times New Roman" panose="02020603050405020304" pitchFamily="18" charset="0"/>
                <a:cs typeface="Times New Roman" panose="02020603050405020304" pitchFamily="18" charset="0"/>
              </a:rPr>
              <a:t>Население Европы неумолимо стареет. Тенденция эта четко прослеживается с конца 20-го века, и в ближайшие десятилетия ускорится. Сегодня среднестатистический европеец еще не перешагнул 40-летнего рубежа. Но к 2050 году средний возраст жителей Евросоюза вырастет на целый десяток и составит 49 лет. Об этом свидетельствуют данные Европейского статистического ведомства.</a:t>
            </a:r>
          </a:p>
          <a:p>
            <a:pPr marL="0" indent="0" algn="just">
              <a:buNone/>
            </a:pPr>
            <a:endParaRPr lang="ru-RU" b="1" dirty="0" smtClean="0">
              <a:latin typeface="Times New Roman" panose="02020603050405020304" pitchFamily="18" charset="0"/>
              <a:cs typeface="Times New Roman" panose="02020603050405020304" pitchFamily="18" charset="0"/>
            </a:endParaRPr>
          </a:p>
          <a:p>
            <a:pPr marL="0" indent="0" algn="just">
              <a:buNone/>
            </a:pPr>
            <a:r>
              <a:rPr lang="ru-RU" b="1" dirty="0" smtClean="0">
                <a:latin typeface="Times New Roman" panose="02020603050405020304" pitchFamily="18" charset="0"/>
                <a:cs typeface="Times New Roman" panose="02020603050405020304" pitchFamily="18" charset="0"/>
              </a:rPr>
              <a:t>Старше </a:t>
            </a:r>
            <a:r>
              <a:rPr lang="ru-RU" b="1" dirty="0">
                <a:latin typeface="Times New Roman" panose="02020603050405020304" pitchFamily="18" charset="0"/>
                <a:cs typeface="Times New Roman" panose="02020603050405020304" pitchFamily="18" charset="0"/>
              </a:rPr>
              <a:t>на поколение</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Насколько большие изменения произошли в демографической структуре европейских стран за прошедшее столетие, можно проиллюстрировать на примере крупнейшей по численности населения страны ЕС – Германии. Здесь, подсчитали ученые Центра по изучению демографических изменений в </a:t>
            </a:r>
            <a:r>
              <a:rPr lang="ru-RU" dirty="0" err="1">
                <a:latin typeface="Times New Roman" panose="02020603050405020304" pitchFamily="18" charset="0"/>
                <a:cs typeface="Times New Roman" panose="02020603050405020304" pitchFamily="18" charset="0"/>
              </a:rPr>
              <a:t>Ростоке</a:t>
            </a:r>
            <a:r>
              <a:rPr lang="ru-RU" dirty="0">
                <a:latin typeface="Times New Roman" panose="02020603050405020304" pitchFamily="18" charset="0"/>
                <a:cs typeface="Times New Roman" panose="02020603050405020304" pitchFamily="18" charset="0"/>
              </a:rPr>
              <a:t>, в 1910 году средний возраст не достигал и 24 лет, а в 2003 году уже превысил 40-летнюю отметку.</a:t>
            </a:r>
          </a:p>
          <a:p>
            <a:pPr marL="0" indent="0" algn="just">
              <a:buNone/>
            </a:pPr>
            <a:r>
              <a:rPr lang="ru-RU" dirty="0" smtClean="0">
                <a:latin typeface="Times New Roman" panose="02020603050405020304" pitchFamily="18" charset="0"/>
                <a:cs typeface="Times New Roman" panose="02020603050405020304" pitchFamily="18" charset="0"/>
              </a:rPr>
              <a:t>За </a:t>
            </a:r>
            <a:r>
              <a:rPr lang="ru-RU" dirty="0">
                <a:latin typeface="Times New Roman" panose="02020603050405020304" pitchFamily="18" charset="0"/>
                <a:cs typeface="Times New Roman" panose="02020603050405020304" pitchFamily="18" charset="0"/>
              </a:rPr>
              <a:t>сотню лет демографическая пирамида Европы, с помощью которой ученые демонстрируют возрастной состав населения, стала больше походить на бочонок или луковицу. В 2000 году самую крупную возрастную группу уже составляли люди от 35 до 45 лет – это самое широкое место на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74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sz="2000" b="1" dirty="0" smtClean="0">
                <a:latin typeface="Arial Black" panose="020B0A04020102020204" pitchFamily="34" charset="0"/>
              </a:rPr>
              <a:t/>
            </a:r>
            <a:br>
              <a:rPr lang="ru-RU" sz="2000" b="1" dirty="0" smtClean="0">
                <a:latin typeface="Arial Black" panose="020B0A04020102020204" pitchFamily="34" charset="0"/>
              </a:rPr>
            </a:br>
            <a:r>
              <a:rPr lang="ru-RU" sz="2000" b="1" dirty="0" smtClean="0">
                <a:latin typeface="Arial Black" panose="020B0A04020102020204" pitchFamily="34" charset="0"/>
              </a:rPr>
              <a:t>ЕВРОПЕЙЦЕВ БУДЕТ МЕНЬШЕ</a:t>
            </a:r>
            <a:r>
              <a:rPr lang="ru-RU" sz="2000" dirty="0" smtClean="0">
                <a:latin typeface="Arial Black" panose="020B0A04020102020204" pitchFamily="34" charset="0"/>
              </a:rPr>
              <a:t/>
            </a:r>
            <a:br>
              <a:rPr lang="ru-RU" sz="2000" dirty="0" smtClean="0">
                <a:latin typeface="Arial Black" panose="020B0A04020102020204" pitchFamily="34" charset="0"/>
              </a:rPr>
            </a:br>
            <a:endParaRPr lang="ru-RU" sz="2000" dirty="0">
              <a:latin typeface="Arial Black" panose="020B0A04020102020204" pitchFamily="34" charset="0"/>
            </a:endParaRPr>
          </a:p>
        </p:txBody>
      </p:sp>
      <p:sp>
        <p:nvSpPr>
          <p:cNvPr id="3" name="Объект 2"/>
          <p:cNvSpPr>
            <a:spLocks noGrp="1"/>
          </p:cNvSpPr>
          <p:nvPr>
            <p:ph idx="1"/>
          </p:nvPr>
        </p:nvSpPr>
        <p:spPr>
          <a:xfrm>
            <a:off x="82461" y="692696"/>
            <a:ext cx="9036496" cy="5760640"/>
          </a:xfrm>
        </p:spPr>
        <p:txBody>
          <a:bodyPr>
            <a:noAutofit/>
          </a:bodyPr>
          <a:lstStyle/>
          <a:p>
            <a:pPr marL="0" indent="0" algn="just">
              <a:buNone/>
            </a:pPr>
            <a:r>
              <a:rPr lang="ru-RU" sz="2400" dirty="0" smtClean="0">
                <a:latin typeface="Times New Roman" panose="02020603050405020304" pitchFamily="18" charset="0"/>
                <a:cs typeface="Times New Roman" panose="02020603050405020304" pitchFamily="18" charset="0"/>
              </a:rPr>
              <a:t>Демографические </a:t>
            </a:r>
            <a:r>
              <a:rPr lang="ru-RU" sz="2400" dirty="0">
                <a:latin typeface="Times New Roman" panose="02020603050405020304" pitchFamily="18" charset="0"/>
                <a:cs typeface="Times New Roman" panose="02020603050405020304" pitchFamily="18" charset="0"/>
              </a:rPr>
              <a:t>изменения имеют несколько составляющих. Во-первых, это рождаемость. В целом по Евросоюзу она составляет 1,5 ребенка на женщину. Обеспечить естественный прирост населения, однако, может лишь показатель в 2,1 ребенка на женщину.</a:t>
            </a:r>
          </a:p>
          <a:p>
            <a:pPr marL="0" indent="0" algn="just">
              <a:buNone/>
            </a:pPr>
            <a:r>
              <a:rPr lang="ru-RU" sz="2400" dirty="0">
                <a:latin typeface="Times New Roman" panose="02020603050405020304" pitchFamily="18" charset="0"/>
                <a:cs typeface="Times New Roman" panose="02020603050405020304" pitchFamily="18" charset="0"/>
              </a:rPr>
              <a:t>Естественный прирост населения рассчитывается на основе данных о численности рождений и смертей, не принимая во внимание миграцию населения. Этот показатель составил в 2003 году в Европейском Союзе 0,04 процента. Ученые предполагают, что численность населения в Европе несколько возрастет к 2025 году, причем лишь за счет иммиграции, а затем начнет снижаться.</a:t>
            </a:r>
          </a:p>
          <a:p>
            <a:pPr marL="0" indent="0" algn="just">
              <a:buNone/>
            </a:pPr>
            <a:r>
              <a:rPr lang="ru-RU" sz="2400" dirty="0">
                <a:latin typeface="Times New Roman" panose="02020603050405020304" pitchFamily="18" charset="0"/>
                <a:cs typeface="Times New Roman" panose="02020603050405020304" pitchFamily="18" charset="0"/>
              </a:rPr>
              <a:t>В некоторых странах ЕС естественный прирост населения уже сейчас ниже нулевой отметки. Среди них лидирует Германия, в которой эта тенденция прослеживается с 1972 года. В 1993 году к ней присоединилась Италия, а Австрия и Греция по данным Еврокомиссии "стоят на пороге" такого развития событий.</a:t>
            </a:r>
          </a:p>
          <a:p>
            <a:pPr marL="0" indent="0" algn="just">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917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4" t="21336" r="30533" b="9288"/>
          <a:stretch/>
        </p:blipFill>
        <p:spPr bwMode="auto">
          <a:xfrm>
            <a:off x="3339" y="164305"/>
            <a:ext cx="914400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95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82" t="21141" r="30535" b="10110"/>
          <a:stretch/>
        </p:blipFill>
        <p:spPr bwMode="auto">
          <a:xfrm>
            <a:off x="0" y="-10726"/>
            <a:ext cx="9144000" cy="6680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63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Кто будет жить в Европе. Большой подробный анализ демографической ситуации на Европейском континенте. Миграция, Европа, Демография, Ислам, Спутиник и Погром, Политика, Длиннопос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13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0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916832"/>
            <a:ext cx="8229600" cy="4464496"/>
          </a:xfrm>
        </p:spPr>
        <p:txBody>
          <a:bodyPr>
            <a:normAutofit fontScale="40000" lnSpcReduction="20000"/>
          </a:bodyPr>
          <a:lstStyle/>
          <a:p>
            <a:pPr algn="ctr">
              <a:lnSpc>
                <a:spcPct val="80000"/>
              </a:lnSpc>
              <a:spcAft>
                <a:spcPts val="0"/>
              </a:spcAft>
            </a:pPr>
            <a:endParaRPr lang="ru-RU" dirty="0" smtClean="0"/>
          </a:p>
          <a:p>
            <a:pPr marL="0" indent="0" algn="ctr">
              <a:buNone/>
            </a:pPr>
            <a:endParaRPr lang="ru-RU" sz="1100" dirty="0" smtClean="0">
              <a:solidFill>
                <a:schemeClr val="tx2">
                  <a:lumMod val="75000"/>
                </a:schemeClr>
              </a:solidFill>
              <a:latin typeface="Arial Black" panose="020B0A04020102020204" pitchFamily="34" charset="0"/>
            </a:endParaRPr>
          </a:p>
          <a:p>
            <a:pPr marL="0" indent="0" algn="ctr">
              <a:buNone/>
            </a:pPr>
            <a:endParaRPr lang="ru-RU" sz="1200" b="1" dirty="0" smtClean="0">
              <a:latin typeface="Arial Black" panose="020B0A04020102020204" pitchFamily="34" charset="0"/>
            </a:endParaRPr>
          </a:p>
          <a:p>
            <a:pPr marL="0" indent="0">
              <a:buNone/>
            </a:pPr>
            <a:endParaRPr lang="ru-RU" sz="5800" b="1" dirty="0" smtClean="0">
              <a:latin typeface="Times New Roman" panose="02020603050405020304" pitchFamily="18" charset="0"/>
              <a:cs typeface="Times New Roman" panose="02020603050405020304" pitchFamily="18" charset="0"/>
            </a:endParaRPr>
          </a:p>
          <a:p>
            <a:pPr marL="0" indent="0">
              <a:buNone/>
            </a:pPr>
            <a:r>
              <a:rPr lang="ru-RU" sz="6000" b="1" dirty="0" smtClean="0">
                <a:latin typeface="Times New Roman" panose="02020603050405020304" pitchFamily="18" charset="0"/>
                <a:cs typeface="Times New Roman" panose="02020603050405020304" pitchFamily="18" charset="0"/>
              </a:rPr>
              <a:t>4.1 Социальные модели развития ЕС</a:t>
            </a:r>
          </a:p>
          <a:p>
            <a:pPr marL="0" indent="0">
              <a:buNone/>
            </a:pPr>
            <a:endParaRPr lang="ru-RU" sz="6000" b="1" dirty="0" smtClean="0">
              <a:latin typeface="Times New Roman" panose="02020603050405020304" pitchFamily="18" charset="0"/>
              <a:cs typeface="Times New Roman" panose="02020603050405020304" pitchFamily="18" charset="0"/>
            </a:endParaRPr>
          </a:p>
          <a:p>
            <a:pPr marL="0" indent="0">
              <a:buNone/>
            </a:pPr>
            <a:r>
              <a:rPr lang="ru-RU" sz="6000" b="1" dirty="0" smtClean="0">
                <a:latin typeface="Times New Roman" panose="02020603050405020304" pitchFamily="18" charset="0"/>
                <a:cs typeface="Times New Roman" panose="02020603050405020304" pitchFamily="18" charset="0"/>
              </a:rPr>
              <a:t>4.2 Социальная инклюзия, демография и миграция</a:t>
            </a:r>
          </a:p>
          <a:p>
            <a:pPr marL="0" indent="0">
              <a:buNone/>
            </a:pPr>
            <a:endParaRPr lang="ru-RU" sz="6000" b="1" dirty="0" smtClean="0">
              <a:latin typeface="Times New Roman" panose="02020603050405020304" pitchFamily="18" charset="0"/>
              <a:cs typeface="Times New Roman" panose="02020603050405020304" pitchFamily="18" charset="0"/>
            </a:endParaRPr>
          </a:p>
          <a:p>
            <a:pPr marL="0" indent="0">
              <a:buNone/>
            </a:pPr>
            <a:r>
              <a:rPr lang="ru-RU" sz="6000" b="1" dirty="0" smtClean="0">
                <a:latin typeface="Times New Roman" panose="02020603050405020304" pitchFamily="18" charset="0"/>
                <a:cs typeface="Times New Roman" panose="02020603050405020304" pitchFamily="18" charset="0"/>
              </a:rPr>
              <a:t>4.3 Справедливость и система социальной защиты</a:t>
            </a:r>
          </a:p>
          <a:p>
            <a:pPr marL="0" indent="0">
              <a:buNone/>
            </a:pPr>
            <a:endParaRPr lang="ru-RU" sz="6000" b="1" dirty="0" smtClean="0">
              <a:latin typeface="Times New Roman" panose="02020603050405020304" pitchFamily="18" charset="0"/>
              <a:cs typeface="Times New Roman" panose="02020603050405020304" pitchFamily="18" charset="0"/>
            </a:endParaRPr>
          </a:p>
          <a:p>
            <a:pPr marL="0" indent="0">
              <a:buNone/>
            </a:pPr>
            <a:r>
              <a:rPr lang="ru-RU" sz="6000" b="1" dirty="0" smtClean="0">
                <a:latin typeface="Times New Roman" panose="02020603050405020304" pitchFamily="18" charset="0"/>
                <a:cs typeface="Times New Roman" panose="02020603050405020304" pitchFamily="18" charset="0"/>
              </a:rPr>
              <a:t>4.4 Европейская стратегия занятости</a:t>
            </a:r>
          </a:p>
          <a:p>
            <a:pPr marL="0" indent="0">
              <a:buNone/>
            </a:pPr>
            <a:endParaRPr lang="ru-RU" sz="6000" b="1" dirty="0" smtClean="0">
              <a:latin typeface="Times New Roman" panose="02020603050405020304" pitchFamily="18" charset="0"/>
              <a:cs typeface="Times New Roman" panose="02020603050405020304" pitchFamily="18" charset="0"/>
            </a:endParaRPr>
          </a:p>
          <a:p>
            <a:pPr marL="0" indent="0">
              <a:buNone/>
            </a:pPr>
            <a:r>
              <a:rPr lang="ru-RU" sz="6000" b="1" dirty="0" smtClean="0">
                <a:latin typeface="Times New Roman" panose="02020603050405020304" pitchFamily="18" charset="0"/>
                <a:cs typeface="Times New Roman" panose="02020603050405020304" pitchFamily="18" charset="0"/>
              </a:rPr>
              <a:t>4.5 Корпоративная социальная ответственность в системе устойчивого развития</a:t>
            </a:r>
            <a:endParaRPr lang="ru-RU" sz="6000" b="1" dirty="0"/>
          </a:p>
        </p:txBody>
      </p:sp>
      <p:pic>
        <p:nvPicPr>
          <p:cNvPr id="1026" name="Picture 2" descr="With the support of the Erasmus+ Programme of the European Union logo with text on the right"/>
          <p:cNvPicPr>
            <a:picLocks noChangeAspect="1" noChangeArrowheads="1"/>
          </p:cNvPicPr>
          <p:nvPr/>
        </p:nvPicPr>
        <p:blipFill>
          <a:blip r:embed="rId2" cstate="print">
            <a:extLst>
              <a:ext uri="{28A0092B-C50C-407E-A947-70E740481C1C}">
                <a14:useLocalDpi xmlns:a14="http://schemas.microsoft.com/office/drawing/2010/main" val="0"/>
              </a:ext>
            </a:extLst>
          </a:blip>
          <a:srcRect t="-3572" r="25281"/>
          <a:stretch>
            <a:fillRect/>
          </a:stretch>
        </p:blipFill>
        <p:spPr bwMode="auto">
          <a:xfrm>
            <a:off x="361950" y="352425"/>
            <a:ext cx="47141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Логотип-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 y="1400175"/>
            <a:ext cx="437959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899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normAutofit/>
          </a:bodyPr>
          <a:lstStyle/>
          <a:p>
            <a:r>
              <a:rPr lang="ru-RU" sz="2400" dirty="0" smtClean="0">
                <a:latin typeface="Arial Black" panose="020B0A04020102020204" pitchFamily="34" charset="0"/>
              </a:rPr>
              <a:t>4.2 МИГРАЦИЯ В СТРАНАХ ЕС</a:t>
            </a:r>
            <a:endParaRPr lang="ru-RU" sz="2400" dirty="0">
              <a:latin typeface="Arial Black" panose="020B0A04020102020204" pitchFamily="34" charset="0"/>
            </a:endParaRPr>
          </a:p>
        </p:txBody>
      </p:sp>
      <p:sp>
        <p:nvSpPr>
          <p:cNvPr id="3" name="Объект 2"/>
          <p:cNvSpPr>
            <a:spLocks noGrp="1"/>
          </p:cNvSpPr>
          <p:nvPr>
            <p:ph idx="1"/>
          </p:nvPr>
        </p:nvSpPr>
        <p:spPr>
          <a:xfrm>
            <a:off x="0" y="620688"/>
            <a:ext cx="8856984" cy="4525963"/>
          </a:xfrm>
        </p:spPr>
        <p:txBody>
          <a:bodyPr>
            <a:noAutofit/>
          </a:bodyPr>
          <a:lstStyle/>
          <a:p>
            <a:pPr marL="0" indent="0" algn="just">
              <a:buNone/>
            </a:pPr>
            <a:r>
              <a:rPr lang="ru-RU" sz="1800" b="1" dirty="0"/>
              <a:t>Более двух лет Евросоюз пытался решить проблему массовой нелегальной миграции с Ближнего Востока и севера Африки за счет отдельных средиземноморских государств, которые оказывались первыми на пути беженцев. По </a:t>
            </a:r>
            <a:r>
              <a:rPr lang="ru-RU" sz="1800" b="1" dirty="0">
                <a:hlinkClick r:id="rId2"/>
              </a:rPr>
              <a:t>Дублинскому соглашению</a:t>
            </a:r>
            <a:r>
              <a:rPr lang="ru-RU" sz="1800" b="1" dirty="0"/>
              <a:t>, страна прибытия (место первого снятия отпечатков пальцев и подачи заявления на статус беженца) принимает на себя размещение мигрантов и их адаптацию. Но эксперты ЕС не смогли предвидеть поток иммигрантов с севера Африки в дополнение к ближневосточным беженцам. Принимающие страны не справлялись с ними. Иммигрантский «вал» вызвал резкий рост внутриполитической напряженности в Греции, Италии и Германии, а затем — в Венгрии и Австрии. </a:t>
            </a:r>
            <a:endParaRPr lang="ru-RU" sz="1800" b="1" dirty="0" smtClean="0"/>
          </a:p>
          <a:p>
            <a:pPr marL="0" indent="0" algn="just">
              <a:buNone/>
            </a:pPr>
            <a:r>
              <a:rPr lang="ru-RU" sz="1800" b="1" dirty="0" smtClean="0"/>
              <a:t>Угроза </a:t>
            </a:r>
            <a:r>
              <a:rPr lang="ru-RU" sz="1800" b="1" dirty="0"/>
              <a:t>нашествия </a:t>
            </a:r>
            <a:endParaRPr lang="ru-RU" sz="1800" b="1" dirty="0" smtClean="0"/>
          </a:p>
          <a:p>
            <a:pPr marL="0" indent="0" algn="just">
              <a:buNone/>
            </a:pPr>
            <a:r>
              <a:rPr lang="ru-RU" sz="1800" b="1" dirty="0" smtClean="0"/>
              <a:t>иммигрантов </a:t>
            </a:r>
            <a:r>
              <a:rPr lang="ru-RU" sz="1800" b="1" dirty="0"/>
              <a:t>стала </a:t>
            </a:r>
            <a:endParaRPr lang="ru-RU" sz="1800" b="1" dirty="0" smtClean="0"/>
          </a:p>
          <a:p>
            <a:pPr marL="0" indent="0" algn="just">
              <a:buNone/>
            </a:pPr>
            <a:r>
              <a:rPr lang="ru-RU" sz="1800" b="1" dirty="0" smtClean="0"/>
              <a:t>одной из</a:t>
            </a:r>
            <a:r>
              <a:rPr lang="ru-RU" sz="1800" b="1" dirty="0"/>
              <a:t> причин </a:t>
            </a:r>
            <a:endParaRPr lang="ru-RU" sz="1800" b="1" dirty="0" smtClean="0"/>
          </a:p>
          <a:p>
            <a:pPr marL="0" indent="0" algn="just">
              <a:buNone/>
            </a:pPr>
            <a:r>
              <a:rPr lang="ru-RU" sz="1800" b="1" dirty="0" smtClean="0"/>
              <a:t>решения </a:t>
            </a:r>
          </a:p>
          <a:p>
            <a:pPr marL="0" indent="0" algn="just">
              <a:buNone/>
            </a:pPr>
            <a:r>
              <a:rPr lang="ru-RU" sz="1800" b="1" dirty="0" smtClean="0"/>
              <a:t>Великобритании </a:t>
            </a:r>
            <a:r>
              <a:rPr lang="ru-RU" sz="1800" b="1" dirty="0"/>
              <a:t>о </a:t>
            </a:r>
            <a:endParaRPr lang="ru-RU" sz="1800" b="1" dirty="0" smtClean="0"/>
          </a:p>
          <a:p>
            <a:pPr marL="0" indent="0" algn="just">
              <a:buNone/>
            </a:pPr>
            <a:r>
              <a:rPr lang="ru-RU" sz="1800" b="1" dirty="0" smtClean="0"/>
              <a:t>выходе </a:t>
            </a:r>
            <a:r>
              <a:rPr lang="ru-RU" sz="1800" b="1" dirty="0"/>
              <a:t>из ЕС. </a:t>
            </a:r>
            <a:endParaRPr lang="ru-RU" sz="1800" b="1" dirty="0" smtClean="0"/>
          </a:p>
          <a:p>
            <a:pPr marL="0" indent="0" algn="just">
              <a:buNone/>
            </a:pPr>
            <a:r>
              <a:rPr lang="ru-RU" sz="1800" b="1" dirty="0" smtClean="0"/>
              <a:t>Кризис </a:t>
            </a:r>
            <a:r>
              <a:rPr lang="ru-RU" sz="1800" b="1" dirty="0"/>
              <a:t>миграционной </a:t>
            </a:r>
            <a:endParaRPr lang="ru-RU" sz="1800" b="1" dirty="0" smtClean="0"/>
          </a:p>
          <a:p>
            <a:pPr marL="0" indent="0" algn="just">
              <a:buNone/>
            </a:pPr>
            <a:r>
              <a:rPr lang="ru-RU" sz="1800" b="1" dirty="0" smtClean="0"/>
              <a:t>политики </a:t>
            </a:r>
            <a:r>
              <a:rPr lang="ru-RU" sz="1800" b="1" dirty="0"/>
              <a:t>поставил </a:t>
            </a:r>
            <a:endParaRPr lang="ru-RU" sz="1800" b="1" dirty="0" smtClean="0"/>
          </a:p>
          <a:p>
            <a:pPr marL="0" indent="0" algn="just">
              <a:buNone/>
            </a:pPr>
            <a:r>
              <a:rPr lang="ru-RU" sz="1800" b="1" dirty="0" smtClean="0"/>
              <a:t>под </a:t>
            </a:r>
            <a:r>
              <a:rPr lang="ru-RU" sz="1800" b="1" dirty="0"/>
              <a:t>угрозу единство </a:t>
            </a:r>
            <a:endParaRPr lang="ru-RU" sz="1800" b="1" dirty="0" smtClean="0"/>
          </a:p>
          <a:p>
            <a:pPr marL="0" indent="0" algn="just">
              <a:buNone/>
            </a:pPr>
            <a:r>
              <a:rPr lang="ru-RU" sz="1800" b="1" dirty="0" smtClean="0"/>
              <a:t>Евросоюза</a:t>
            </a:r>
            <a:r>
              <a:rPr lang="ru-RU" sz="1800" b="1" dirty="0"/>
              <a:t>. </a:t>
            </a:r>
            <a:endParaRPr lang="ru-RU" sz="1800" dirty="0"/>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dirty="0" smtClean="0">
              <a:latin typeface="Times New Roman" panose="02020603050405020304" pitchFamily="18" charset="0"/>
              <a:cs typeface="Times New Roman" panose="02020603050405020304" pitchFamily="18" charset="0"/>
            </a:endParaRPr>
          </a:p>
          <a:p>
            <a:pPr marL="0" indent="0" algn="just">
              <a:buNone/>
            </a:pPr>
            <a:endParaRPr lang="ru-RU" sz="1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49" t="28787" r="19816" b="13031"/>
          <a:stretch/>
        </p:blipFill>
        <p:spPr bwMode="auto">
          <a:xfrm>
            <a:off x="2368170" y="3212976"/>
            <a:ext cx="6640089" cy="359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373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04664"/>
            <a:ext cx="8579296" cy="5721499"/>
          </a:xfrm>
        </p:spPr>
        <p:txBody>
          <a:bodyPr>
            <a:normAutofit fontScale="25000" lnSpcReduction="20000"/>
          </a:bodyPr>
          <a:lstStyle/>
          <a:p>
            <a:pPr marL="0" indent="0" algn="just">
              <a:buNone/>
            </a:pPr>
            <a:r>
              <a:rPr lang="ru-RU" sz="9600" dirty="0">
                <a:latin typeface="Times New Roman" panose="02020603050405020304" pitchFamily="18" charset="0"/>
                <a:cs typeface="Times New Roman" panose="02020603050405020304" pitchFamily="18" charset="0"/>
              </a:rPr>
              <a:t>Начиная с 2015 года, когда миграционный кризис достиг своего пика, Европейский Союз принял ряд мер для лучшего контроля внешних границ и миграционных потоков. В результате этих действий число случаев нелегального въезда в ЕС снизилось более чем на </a:t>
            </a:r>
            <a:r>
              <a:rPr lang="ru-RU" sz="9600" b="1" dirty="0">
                <a:latin typeface="Times New Roman" panose="02020603050405020304" pitchFamily="18" charset="0"/>
                <a:cs typeface="Times New Roman" panose="02020603050405020304" pitchFamily="18" charset="0"/>
              </a:rPr>
              <a:t>90%.</a:t>
            </a:r>
          </a:p>
          <a:p>
            <a:pPr marL="0" indent="0" algn="just">
              <a:buNone/>
            </a:pPr>
            <a:r>
              <a:rPr lang="ru-RU" sz="9600" dirty="0">
                <a:latin typeface="Times New Roman" panose="02020603050405020304" pitchFamily="18" charset="0"/>
                <a:cs typeface="Times New Roman" panose="02020603050405020304" pitchFamily="18" charset="0"/>
              </a:rPr>
              <a:t>ЕС и его государства-члены активизируют усилия по созданию эффективной, гуманной и безопасной европейской миграционной политики. Европейский Совет играет важную роль в этих усилиях, устанавливая стратегические приоритеты.</a:t>
            </a:r>
          </a:p>
          <a:p>
            <a:pPr marL="0" indent="0" algn="just">
              <a:buNone/>
            </a:pPr>
            <a:r>
              <a:rPr lang="ru-RU" sz="9600" dirty="0">
                <a:latin typeface="Times New Roman" panose="02020603050405020304" pitchFamily="18" charset="0"/>
                <a:cs typeface="Times New Roman" panose="02020603050405020304" pitchFamily="18" charset="0"/>
              </a:rPr>
              <a:t>Исходя из этих приоритетов, Совет ЕС определяет направления действий и предоставляет мандат для переговоров с третьими странами. Он также принимает соответствующее законодательство и определяет конкретные программы.</a:t>
            </a:r>
          </a:p>
          <a:p>
            <a:pPr marL="0" indent="0" algn="just">
              <a:buNone/>
            </a:pPr>
            <a:r>
              <a:rPr lang="ru-RU" sz="9600" dirty="0">
                <a:latin typeface="Times New Roman" panose="02020603050405020304" pitchFamily="18" charset="0"/>
                <a:cs typeface="Times New Roman" panose="02020603050405020304" pitchFamily="18" charset="0"/>
              </a:rPr>
              <a:t>За последние годы Совет ЕС и Европейский </a:t>
            </a:r>
            <a:r>
              <a:rPr lang="ru-RU" sz="9600" dirty="0" smtClean="0">
                <a:latin typeface="Times New Roman" panose="02020603050405020304" pitchFamily="18" charset="0"/>
                <a:cs typeface="Times New Roman" panose="02020603050405020304" pitchFamily="18" charset="0"/>
              </a:rPr>
              <a:t>Совет </a:t>
            </a:r>
            <a:r>
              <a:rPr lang="ru-RU" sz="9600" dirty="0">
                <a:latin typeface="Times New Roman" panose="02020603050405020304" pitchFamily="18" charset="0"/>
                <a:cs typeface="Times New Roman" panose="02020603050405020304" pitchFamily="18" charset="0"/>
              </a:rPr>
              <a:t>приняли ряд эффективных мер для </a:t>
            </a:r>
            <a:r>
              <a:rPr lang="ru-RU" sz="9600" dirty="0" smtClean="0">
                <a:latin typeface="Times New Roman" panose="02020603050405020304" pitchFamily="18" charset="0"/>
                <a:cs typeface="Times New Roman" panose="02020603050405020304" pitchFamily="18" charset="0"/>
              </a:rPr>
              <a:t>решения </a:t>
            </a:r>
            <a:r>
              <a:rPr lang="ru-RU" sz="9600" dirty="0">
                <a:latin typeface="Times New Roman" panose="02020603050405020304" pitchFamily="18" charset="0"/>
                <a:cs typeface="Times New Roman" panose="02020603050405020304" pitchFamily="18" charset="0"/>
              </a:rPr>
              <a:t>проблемы </a:t>
            </a:r>
            <a:r>
              <a:rPr lang="ru-RU" sz="9600" dirty="0" smtClean="0">
                <a:latin typeface="Times New Roman" panose="02020603050405020304" pitchFamily="18" charset="0"/>
                <a:cs typeface="Times New Roman" panose="02020603050405020304" pitchFamily="18" charset="0"/>
              </a:rPr>
              <a:t>миграции. </a:t>
            </a:r>
          </a:p>
          <a:p>
            <a:pPr marL="0" indent="0" algn="just">
              <a:buNone/>
            </a:pPr>
            <a:r>
              <a:rPr lang="ru-RU" sz="9600" dirty="0" smtClean="0">
                <a:latin typeface="Times New Roman" panose="02020603050405020304" pitchFamily="18" charset="0"/>
                <a:cs typeface="Times New Roman" panose="02020603050405020304" pitchFamily="18" charset="0"/>
              </a:rPr>
              <a:t>Государства-председатели </a:t>
            </a:r>
            <a:r>
              <a:rPr lang="ru-RU" sz="9600" dirty="0">
                <a:latin typeface="Times New Roman" panose="02020603050405020304" pitchFamily="18" charset="0"/>
                <a:cs typeface="Times New Roman" panose="02020603050405020304" pitchFamily="18" charset="0"/>
              </a:rPr>
              <a:t>Совета </a:t>
            </a:r>
            <a:r>
              <a:rPr lang="ru-RU" sz="9600" dirty="0" smtClean="0">
                <a:latin typeface="Times New Roman" panose="02020603050405020304" pitchFamily="18" charset="0"/>
                <a:cs typeface="Times New Roman" panose="02020603050405020304" pitchFamily="18" charset="0"/>
              </a:rPr>
              <a:t>ЕС  </a:t>
            </a:r>
            <a:r>
              <a:rPr lang="ru-RU" sz="9600" dirty="0">
                <a:latin typeface="Times New Roman" panose="02020603050405020304" pitchFamily="18" charset="0"/>
                <a:cs typeface="Times New Roman" panose="02020603050405020304" pitchFamily="18" charset="0"/>
              </a:rPr>
              <a:t>также активировали механизмы </a:t>
            </a:r>
            <a:r>
              <a:rPr lang="ru-RU" sz="9600" dirty="0" smtClean="0">
                <a:latin typeface="Times New Roman" panose="02020603050405020304" pitchFamily="18" charset="0"/>
                <a:cs typeface="Times New Roman" panose="02020603050405020304" pitchFamily="18" charset="0"/>
              </a:rPr>
              <a:t>комплексных </a:t>
            </a:r>
            <a:r>
              <a:rPr lang="ru-RU" sz="9600" dirty="0">
                <a:latin typeface="Times New Roman" panose="02020603050405020304" pitchFamily="18" charset="0"/>
                <a:cs typeface="Times New Roman" panose="02020603050405020304" pitchFamily="18" charset="0"/>
              </a:rPr>
              <a:t>мер реагирования на </a:t>
            </a:r>
            <a:r>
              <a:rPr lang="ru-RU" sz="9600" dirty="0" smtClean="0">
                <a:latin typeface="Times New Roman" panose="02020603050405020304" pitchFamily="18" charset="0"/>
                <a:cs typeface="Times New Roman" panose="02020603050405020304" pitchFamily="18" charset="0"/>
              </a:rPr>
              <a:t>политический </a:t>
            </a:r>
            <a:r>
              <a:rPr lang="ru-RU" sz="9600" dirty="0">
                <a:latin typeface="Times New Roman" panose="02020603050405020304" pitchFamily="18" charset="0"/>
                <a:cs typeface="Times New Roman" panose="02020603050405020304" pitchFamily="18" charset="0"/>
              </a:rPr>
              <a:t>кризис. Они содержат </a:t>
            </a:r>
            <a:r>
              <a:rPr lang="ru-RU" sz="9600" dirty="0" smtClean="0">
                <a:latin typeface="Times New Roman" panose="02020603050405020304" pitchFamily="18" charset="0"/>
                <a:cs typeface="Times New Roman" panose="02020603050405020304" pitchFamily="18" charset="0"/>
              </a:rPr>
              <a:t>конкретные </a:t>
            </a:r>
            <a:r>
              <a:rPr lang="ru-RU" sz="9600" dirty="0">
                <a:latin typeface="Times New Roman" panose="02020603050405020304" pitchFamily="18" charset="0"/>
                <a:cs typeface="Times New Roman" panose="02020603050405020304" pitchFamily="18" charset="0"/>
              </a:rPr>
              <a:t>методы координации </a:t>
            </a:r>
            <a:r>
              <a:rPr lang="ru-RU" sz="9600" dirty="0" smtClean="0">
                <a:latin typeface="Times New Roman" panose="02020603050405020304" pitchFamily="18" charset="0"/>
                <a:cs typeface="Times New Roman" panose="02020603050405020304" pitchFamily="18" charset="0"/>
              </a:rPr>
              <a:t>политических </a:t>
            </a:r>
            <a:r>
              <a:rPr lang="ru-RU" sz="9600" dirty="0">
                <a:latin typeface="Times New Roman" panose="02020603050405020304" pitchFamily="18" charset="0"/>
                <a:cs typeface="Times New Roman" panose="02020603050405020304" pitchFamily="18" charset="0"/>
              </a:rPr>
              <a:t>ответных мер на </a:t>
            </a:r>
            <a:r>
              <a:rPr lang="ru-RU" sz="9600" dirty="0" smtClean="0">
                <a:latin typeface="Times New Roman" panose="02020603050405020304" pitchFamily="18" charset="0"/>
                <a:cs typeface="Times New Roman" panose="02020603050405020304" pitchFamily="18" charset="0"/>
              </a:rPr>
              <a:t>кризисы </a:t>
            </a:r>
            <a:r>
              <a:rPr lang="ru-RU" sz="9600" dirty="0">
                <a:latin typeface="Times New Roman" panose="02020603050405020304" pitchFamily="18" charset="0"/>
                <a:cs typeface="Times New Roman" panose="02020603050405020304" pitchFamily="18" charset="0"/>
              </a:rPr>
              <a:t>путем объединения усилий основных участников.</a:t>
            </a:r>
            <a:endParaRPr lang="ru-RU" sz="9600" dirty="0"/>
          </a:p>
          <a:p>
            <a:pPr marL="0" indent="0">
              <a:buNone/>
            </a:pPr>
            <a:endParaRPr lang="ru-RU" dirty="0"/>
          </a:p>
        </p:txBody>
      </p:sp>
    </p:spTree>
    <p:extLst>
      <p:ext uri="{BB962C8B-B14F-4D97-AF65-F5344CB8AC3E}">
        <p14:creationId xmlns:p14="http://schemas.microsoft.com/office/powerpoint/2010/main" val="4023860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pPr algn="just"/>
            <a:r>
              <a:rPr lang="ru-RU" sz="1400" b="1" dirty="0" smtClean="0">
                <a:latin typeface="Arial Black" panose="020B0A04020102020204" pitchFamily="34" charset="0"/>
              </a:rPr>
              <a:t/>
            </a:r>
            <a:br>
              <a:rPr lang="ru-RU" sz="1400" b="1" dirty="0" smtClean="0">
                <a:latin typeface="Arial Black" panose="020B0A04020102020204" pitchFamily="34" charset="0"/>
              </a:rPr>
            </a:br>
            <a:r>
              <a:rPr lang="ru-RU" sz="1400" b="1" dirty="0" smtClean="0">
                <a:latin typeface="Arial Black" panose="020B0A04020102020204" pitchFamily="34" charset="0"/>
              </a:rPr>
              <a:t>КОЛИЧЕСТВО МИГРАНТОВ В ЕВРОПЕ ПО СТРАНАМ</a:t>
            </a:r>
            <a:br>
              <a:rPr lang="ru-RU" sz="1400" b="1" dirty="0" smtClean="0">
                <a:latin typeface="Arial Black" panose="020B0A04020102020204" pitchFamily="34" charset="0"/>
              </a:rPr>
            </a:br>
            <a:r>
              <a:rPr lang="ru-RU" sz="1600" dirty="0" smtClean="0">
                <a:latin typeface="Times New Roman" panose="02020603050405020304" pitchFamily="18" charset="0"/>
                <a:cs typeface="Times New Roman" panose="02020603050405020304" pitchFamily="18" charset="0"/>
              </a:rPr>
              <a:t>По </a:t>
            </a:r>
            <a:r>
              <a:rPr lang="ru-RU" sz="1600" dirty="0">
                <a:latin typeface="Times New Roman" panose="02020603050405020304" pitchFamily="18" charset="0"/>
                <a:cs typeface="Times New Roman" panose="02020603050405020304" pitchFamily="18" charset="0"/>
              </a:rPr>
              <a:t>сведениям Организации Объединенных наций, международные миграционные процессы достигли такого уровня, что сегодня вряд ли в мире найдется страна, в которой нет приезжих жителей. Наибольшее количество переселенцев приходится на развитые европейские страны и Россию:</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40324926"/>
              </p:ext>
            </p:extLst>
          </p:nvPr>
        </p:nvGraphicFramePr>
        <p:xfrm>
          <a:off x="323528" y="1514263"/>
          <a:ext cx="8712969" cy="5068585"/>
        </p:xfrm>
        <a:graphic>
          <a:graphicData uri="http://schemas.openxmlformats.org/drawingml/2006/table">
            <a:tbl>
              <a:tblPr/>
              <a:tblGrid>
                <a:gridCol w="2664296"/>
                <a:gridCol w="3144350"/>
                <a:gridCol w="2904323"/>
              </a:tblGrid>
              <a:tr h="474577">
                <a:tc>
                  <a:txBody>
                    <a:bodyPr/>
                    <a:lstStyle/>
                    <a:p>
                      <a:pPr algn="ctr"/>
                      <a:r>
                        <a:rPr lang="ru-RU" sz="1200" b="1" dirty="0" smtClean="0">
                          <a:latin typeface="Times New Roman" panose="02020603050405020304" pitchFamily="18" charset="0"/>
                          <a:cs typeface="Times New Roman" panose="02020603050405020304" pitchFamily="18" charset="0"/>
                        </a:rPr>
                        <a:t>СТРАНА</a:t>
                      </a:r>
                      <a:endParaRPr lang="ru-RU" sz="1200" b="1" dirty="0">
                        <a:latin typeface="Times New Roman" panose="02020603050405020304" pitchFamily="18" charset="0"/>
                        <a:cs typeface="Times New Roman" panose="02020603050405020304" pitchFamily="18" charset="0"/>
                      </a:endParaRPr>
                    </a:p>
                  </a:txBody>
                  <a:tcPr marL="78034" marR="78034" marT="39017" marB="39017" anchor="ctr">
                    <a:lnL>
                      <a:noFill/>
                    </a:lnL>
                    <a:lnR>
                      <a:noFill/>
                    </a:lnR>
                    <a:lnT>
                      <a:noFill/>
                    </a:lnT>
                    <a:lnB>
                      <a:noFill/>
                    </a:lnB>
                  </a:tcPr>
                </a:tc>
                <a:tc>
                  <a:txBody>
                    <a:bodyPr/>
                    <a:lstStyle/>
                    <a:p>
                      <a:pPr algn="ctr"/>
                      <a:r>
                        <a:rPr lang="ru-RU" sz="1200" b="1" dirty="0" smtClean="0">
                          <a:latin typeface="Times New Roman" panose="02020603050405020304" pitchFamily="18" charset="0"/>
                          <a:cs typeface="Times New Roman" panose="02020603050405020304" pitchFamily="18" charset="0"/>
                        </a:rPr>
                        <a:t>КОЛИЧЕСТВО МИГРАНТОВ, МЛН.ЧЕЛ</a:t>
                      </a:r>
                      <a:endParaRPr lang="ru-RU" sz="1200" b="1" dirty="0">
                        <a:latin typeface="Times New Roman" panose="02020603050405020304" pitchFamily="18" charset="0"/>
                        <a:cs typeface="Times New Roman" panose="02020603050405020304" pitchFamily="18" charset="0"/>
                      </a:endParaRPr>
                    </a:p>
                  </a:txBody>
                  <a:tcPr marL="78034" marR="78034" marT="39017" marB="39017" anchor="ctr">
                    <a:lnL>
                      <a:noFill/>
                    </a:lnL>
                    <a:lnR>
                      <a:noFill/>
                    </a:lnR>
                    <a:lnT>
                      <a:noFill/>
                    </a:lnT>
                    <a:lnB>
                      <a:noFill/>
                    </a:lnB>
                  </a:tcPr>
                </a:tc>
                <a:tc>
                  <a:txBody>
                    <a:bodyPr/>
                    <a:lstStyle/>
                    <a:p>
                      <a:pPr algn="ctr"/>
                      <a:r>
                        <a:rPr lang="ru-RU" sz="1200" b="1" dirty="0" smtClean="0">
                          <a:latin typeface="Times New Roman" panose="02020603050405020304" pitchFamily="18" charset="0"/>
                          <a:cs typeface="Times New Roman" panose="02020603050405020304" pitchFamily="18" charset="0"/>
                        </a:rPr>
                        <a:t>ОТНОШЕНИЕ К ОБЩЕМУ НАСЕЛЕНИЮ, %</a:t>
                      </a:r>
                      <a:endParaRPr lang="ru-RU" sz="1200" b="1" dirty="0">
                        <a:latin typeface="Times New Roman" panose="02020603050405020304" pitchFamily="18" charset="0"/>
                        <a:cs typeface="Times New Roman" panose="02020603050405020304" pitchFamily="18" charset="0"/>
                      </a:endParaRPr>
                    </a:p>
                  </a:txBody>
                  <a:tcPr marL="78034" marR="78034" marT="39017" marB="39017" anchor="ctr">
                    <a:lnL>
                      <a:noFill/>
                    </a:lnL>
                    <a:lnR>
                      <a:noFill/>
                    </a:lnR>
                    <a:lnT>
                      <a:noFill/>
                    </a:lnT>
                    <a:lnB>
                      <a:noFill/>
                    </a:lnB>
                  </a:tcPr>
                </a:tc>
              </a:tr>
              <a:tr h="362361">
                <a:tc>
                  <a:txBody>
                    <a:bodyPr/>
                    <a:lstStyle/>
                    <a:p>
                      <a:pPr algn="ctr"/>
                      <a:r>
                        <a:rPr lang="ru-RU" sz="2000" dirty="0">
                          <a:latin typeface="Times New Roman" panose="02020603050405020304" pitchFamily="18" charset="0"/>
                          <a:cs typeface="Times New Roman" panose="02020603050405020304" pitchFamily="18" charset="0"/>
                        </a:rPr>
                        <a:t>Белоруссия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1,0</a:t>
                      </a:r>
                    </a:p>
                  </a:txBody>
                  <a:tcPr marL="78034" marR="78034" marT="39017" marB="39017" anchor="ctr">
                    <a:lnL>
                      <a:noFill/>
                    </a:lnL>
                    <a:lnR>
                      <a:noFill/>
                    </a:lnR>
                    <a:lnT>
                      <a:noFill/>
                    </a:lnT>
                    <a:lnB>
                      <a:noFill/>
                    </a:lnB>
                  </a:tcPr>
                </a:tc>
                <a:tc>
                  <a:txBody>
                    <a:bodyPr/>
                    <a:lstStyle/>
                    <a:p>
                      <a:pPr algn="ctr"/>
                      <a:r>
                        <a:rPr lang="ru-RU" sz="2000">
                          <a:latin typeface="Times New Roman" panose="02020603050405020304" pitchFamily="18" charset="0"/>
                          <a:cs typeface="Times New Roman" panose="02020603050405020304" pitchFamily="18" charset="0"/>
                        </a:rPr>
                        <a:t>11,0</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Бельгия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1,4</a:t>
                      </a:r>
                    </a:p>
                  </a:txBody>
                  <a:tcPr marL="78034" marR="78034" marT="39017" marB="39017" anchor="ctr">
                    <a:lnL>
                      <a:noFill/>
                    </a:lnL>
                    <a:lnR>
                      <a:noFill/>
                    </a:lnR>
                    <a:lnT>
                      <a:noFill/>
                    </a:lnT>
                    <a:lnB>
                      <a:noFill/>
                    </a:lnB>
                  </a:tcPr>
                </a:tc>
                <a:tc>
                  <a:txBody>
                    <a:bodyPr/>
                    <a:lstStyle/>
                    <a:p>
                      <a:pPr algn="ctr"/>
                      <a:r>
                        <a:rPr lang="ru-RU" sz="2000">
                          <a:latin typeface="Times New Roman" panose="02020603050405020304" pitchFamily="18" charset="0"/>
                          <a:cs typeface="Times New Roman" panose="02020603050405020304" pitchFamily="18" charset="0"/>
                        </a:rPr>
                        <a:t>16,3</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Великобритания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8,2</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13,5</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Германия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12</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14,5</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Греция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1,2</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11,3</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Испания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5,8</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12,7</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Италия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5,7</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9,7</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Казахстан</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3,5</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20</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Россия</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11,6</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14,9</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Украина</a:t>
                      </a:r>
                    </a:p>
                  </a:txBody>
                  <a:tcPr marL="78034" marR="78034" marT="39017" marB="39017" anchor="ctr">
                    <a:lnL>
                      <a:noFill/>
                    </a:lnL>
                    <a:lnR>
                      <a:noFill/>
                    </a:lnR>
                    <a:lnT>
                      <a:noFill/>
                    </a:lnT>
                    <a:lnB>
                      <a:noFill/>
                    </a:lnB>
                  </a:tcPr>
                </a:tc>
                <a:tc>
                  <a:txBody>
                    <a:bodyPr/>
                    <a:lstStyle/>
                    <a:p>
                      <a:pPr algn="ctr"/>
                      <a:r>
                        <a:rPr lang="ru-RU" sz="2000">
                          <a:latin typeface="Times New Roman" panose="02020603050405020304" pitchFamily="18" charset="0"/>
                          <a:cs typeface="Times New Roman" panose="02020603050405020304" pitchFamily="18" charset="0"/>
                        </a:rPr>
                        <a:t>4,8</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9,8</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Франция</a:t>
                      </a:r>
                    </a:p>
                  </a:txBody>
                  <a:tcPr marL="78034" marR="78034" marT="39017" marB="39017" anchor="ctr">
                    <a:lnL>
                      <a:noFill/>
                    </a:lnL>
                    <a:lnR>
                      <a:noFill/>
                    </a:lnR>
                    <a:lnT>
                      <a:noFill/>
                    </a:lnT>
                    <a:lnB>
                      <a:noFill/>
                    </a:lnB>
                  </a:tcPr>
                </a:tc>
                <a:tc>
                  <a:txBody>
                    <a:bodyPr/>
                    <a:lstStyle/>
                    <a:p>
                      <a:pPr algn="ctr"/>
                      <a:r>
                        <a:rPr lang="ru-RU" sz="2000">
                          <a:latin typeface="Times New Roman" panose="02020603050405020304" pitchFamily="18" charset="0"/>
                          <a:cs typeface="Times New Roman" panose="02020603050405020304" pitchFamily="18" charset="0"/>
                        </a:rPr>
                        <a:t>7,8</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12,1</a:t>
                      </a:r>
                    </a:p>
                  </a:txBody>
                  <a:tcPr marL="78034" marR="78034" marT="39017" marB="39017" anchor="ctr">
                    <a:lnL>
                      <a:noFill/>
                    </a:lnL>
                    <a:lnR>
                      <a:noFill/>
                    </a:lnR>
                    <a:lnT>
                      <a:noFill/>
                    </a:lnT>
                    <a:lnB>
                      <a:noFill/>
                    </a:lnB>
                  </a:tcPr>
                </a:tc>
              </a:tr>
              <a:tr h="362361">
                <a:tc>
                  <a:txBody>
                    <a:bodyPr/>
                    <a:lstStyle/>
                    <a:p>
                      <a:pPr algn="ctr"/>
                      <a:r>
                        <a:rPr lang="ru-RU" sz="2000">
                          <a:latin typeface="Times New Roman" panose="02020603050405020304" pitchFamily="18" charset="0"/>
                          <a:cs typeface="Times New Roman" panose="02020603050405020304" pitchFamily="18" charset="0"/>
                        </a:rPr>
                        <a:t>Швеция</a:t>
                      </a:r>
                    </a:p>
                  </a:txBody>
                  <a:tcPr marL="78034" marR="78034" marT="39017" marB="39017" anchor="ctr">
                    <a:lnL>
                      <a:noFill/>
                    </a:lnL>
                    <a:lnR>
                      <a:noFill/>
                    </a:lnR>
                    <a:lnT>
                      <a:noFill/>
                    </a:lnT>
                    <a:lnB>
                      <a:noFill/>
                    </a:lnB>
                  </a:tcPr>
                </a:tc>
                <a:tc>
                  <a:txBody>
                    <a:bodyPr/>
                    <a:lstStyle/>
                    <a:p>
                      <a:pPr algn="ctr"/>
                      <a:r>
                        <a:rPr lang="ru-RU" sz="2000">
                          <a:latin typeface="Times New Roman" panose="02020603050405020304" pitchFamily="18" charset="0"/>
                          <a:cs typeface="Times New Roman" panose="02020603050405020304" pitchFamily="18" charset="0"/>
                        </a:rPr>
                        <a:t>1,6</a:t>
                      </a:r>
                    </a:p>
                  </a:txBody>
                  <a:tcPr marL="78034" marR="78034" marT="39017" marB="39017" anchor="ctr">
                    <a:lnL>
                      <a:noFill/>
                    </a:lnL>
                    <a:lnR>
                      <a:noFill/>
                    </a:lnR>
                    <a:lnT>
                      <a:noFill/>
                    </a:lnT>
                    <a:lnB>
                      <a:noFill/>
                    </a:lnB>
                  </a:tcPr>
                </a:tc>
                <a:tc>
                  <a:txBody>
                    <a:bodyPr/>
                    <a:lstStyle/>
                    <a:p>
                      <a:pPr algn="ctr"/>
                      <a:r>
                        <a:rPr lang="ru-RU" sz="2000" dirty="0">
                          <a:latin typeface="Times New Roman" panose="02020603050405020304" pitchFamily="18" charset="0"/>
                          <a:cs typeface="Times New Roman" panose="02020603050405020304" pitchFamily="18" charset="0"/>
                        </a:rPr>
                        <a:t>16,8</a:t>
                      </a:r>
                    </a:p>
                  </a:txBody>
                  <a:tcPr marL="78034" marR="78034" marT="39017" marB="39017" anchor="ctr">
                    <a:lnL>
                      <a:noFill/>
                    </a:lnL>
                    <a:lnR>
                      <a:noFill/>
                    </a:lnR>
                    <a:lnT>
                      <a:noFill/>
                    </a:lnT>
                    <a:lnB>
                      <a:noFill/>
                    </a:lnB>
                  </a:tcPr>
                </a:tc>
              </a:tr>
            </a:tbl>
          </a:graphicData>
        </a:graphic>
      </p:graphicFrame>
    </p:spTree>
    <p:extLst>
      <p:ext uri="{BB962C8B-B14F-4D97-AF65-F5344CB8AC3E}">
        <p14:creationId xmlns:p14="http://schemas.microsoft.com/office/powerpoint/2010/main" val="3712743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346050"/>
          </a:xfrm>
        </p:spPr>
        <p:txBody>
          <a:bodyPr>
            <a:normAutofit fontScale="90000"/>
          </a:bodyPr>
          <a:lstStyle/>
          <a:p>
            <a:r>
              <a:rPr lang="ru-RU" sz="2000" b="1" dirty="0" smtClean="0">
                <a:latin typeface="Arial Black" panose="020B0A04020102020204" pitchFamily="34" charset="0"/>
              </a:rPr>
              <a:t/>
            </a:r>
            <a:br>
              <a:rPr lang="ru-RU" sz="2000" b="1" dirty="0" smtClean="0">
                <a:latin typeface="Arial Black" panose="020B0A04020102020204" pitchFamily="34" charset="0"/>
              </a:rPr>
            </a:br>
            <a:r>
              <a:rPr lang="ru-RU" sz="2000" b="1" dirty="0">
                <a:latin typeface="Arial Black" panose="020B0A04020102020204" pitchFamily="34" charset="0"/>
              </a:rPr>
              <a:t/>
            </a:r>
            <a:br>
              <a:rPr lang="ru-RU" sz="2000" b="1" dirty="0">
                <a:latin typeface="Arial Black" panose="020B0A04020102020204" pitchFamily="34" charset="0"/>
              </a:rPr>
            </a:br>
            <a:r>
              <a:rPr lang="ru-RU" sz="2000" b="1" dirty="0" smtClean="0">
                <a:latin typeface="Arial Black" panose="020B0A04020102020204" pitchFamily="34" charset="0"/>
              </a:rPr>
              <a:t>ОБЪЯСНЕНИЕ ПРИЧИН МИГРАЦИОННЫХ ПРОЦЕССОВ В ЕВРОПЕ</a:t>
            </a:r>
            <a:r>
              <a:rPr lang="ru-RU" b="1" dirty="0"/>
              <a:t/>
            </a:r>
            <a:br>
              <a:rPr lang="ru-RU" b="1" dirty="0"/>
            </a:br>
            <a:endParaRPr lang="ru-RU" dirty="0"/>
          </a:p>
        </p:txBody>
      </p:sp>
      <p:sp>
        <p:nvSpPr>
          <p:cNvPr id="3" name="Объект 2"/>
          <p:cNvSpPr>
            <a:spLocks noGrp="1"/>
          </p:cNvSpPr>
          <p:nvPr>
            <p:ph idx="1"/>
          </p:nvPr>
        </p:nvSpPr>
        <p:spPr>
          <a:xfrm>
            <a:off x="179512" y="692696"/>
            <a:ext cx="8784976" cy="4525963"/>
          </a:xfrm>
        </p:spPr>
        <p:txBody>
          <a:bodyPr>
            <a:normAutofit fontScale="25000" lnSpcReduction="20000"/>
          </a:bodyPr>
          <a:lstStyle/>
          <a:p>
            <a:pPr marL="0" indent="0" algn="just">
              <a:buNone/>
            </a:pPr>
            <a:r>
              <a:rPr lang="ru-RU" sz="6400" dirty="0" smtClean="0">
                <a:latin typeface="Times New Roman" panose="02020603050405020304" pitchFamily="18" charset="0"/>
                <a:cs typeface="Times New Roman" panose="02020603050405020304" pitchFamily="18" charset="0"/>
              </a:rPr>
              <a:t>Последствия </a:t>
            </a:r>
            <a:r>
              <a:rPr lang="ru-RU" sz="6400" dirty="0">
                <a:latin typeface="Times New Roman" panose="02020603050405020304" pitchFamily="18" charset="0"/>
                <a:cs typeface="Times New Roman" panose="02020603050405020304" pitchFamily="18" charset="0"/>
              </a:rPr>
              <a:t>транснациональной миграции западной Европы могут оказаться для нее весьма плачевными. Но почему же люди, бегущие от войны и экономических проблем, не оседают в соседних государствах, не довольствуются жизнью в Турции или Иордании, а стремятся любым способом добраться до благополучной Германии, Англии или Швеции?</a:t>
            </a:r>
          </a:p>
          <a:p>
            <a:pPr marL="0" indent="0">
              <a:buNone/>
            </a:pPr>
            <a:r>
              <a:rPr lang="ru-RU" sz="6400" b="1" dirty="0">
                <a:latin typeface="Times New Roman" panose="02020603050405020304" pitchFamily="18" charset="0"/>
                <a:cs typeface="Times New Roman" panose="02020603050405020304" pitchFamily="18" charset="0"/>
              </a:rPr>
              <a:t>Главными причинами интереса со стороны беженцев к европейским странам являются:</a:t>
            </a:r>
          </a:p>
          <a:p>
            <a:r>
              <a:rPr lang="ru-RU" sz="6400" dirty="0">
                <a:latin typeface="Times New Roman" panose="02020603050405020304" pitchFamily="18" charset="0"/>
                <a:cs typeface="Times New Roman" panose="02020603050405020304" pitchFamily="18" charset="0"/>
              </a:rPr>
              <a:t>Мирная обстановка;</a:t>
            </a:r>
          </a:p>
          <a:p>
            <a:r>
              <a:rPr lang="ru-RU" sz="6400" dirty="0">
                <a:latin typeface="Times New Roman" panose="02020603050405020304" pitchFamily="18" charset="0"/>
                <a:cs typeface="Times New Roman" panose="02020603050405020304" pitchFamily="18" charset="0"/>
              </a:rPr>
              <a:t>Высокий уровень жизни;</a:t>
            </a:r>
          </a:p>
          <a:p>
            <a:r>
              <a:rPr lang="ru-RU" sz="6400" dirty="0">
                <a:latin typeface="Times New Roman" panose="02020603050405020304" pitchFamily="18" charset="0"/>
                <a:cs typeface="Times New Roman" panose="02020603050405020304" pitchFamily="18" charset="0"/>
              </a:rPr>
              <a:t>Социальные гарантии;</a:t>
            </a:r>
          </a:p>
          <a:p>
            <a:r>
              <a:rPr lang="ru-RU" sz="6400" dirty="0">
                <a:latin typeface="Times New Roman" panose="02020603050405020304" pitchFamily="18" charset="0"/>
                <a:cs typeface="Times New Roman" panose="02020603050405020304" pitchFamily="18" charset="0"/>
              </a:rPr>
              <a:t>Легкость пересечения границ ЕС;</a:t>
            </a:r>
          </a:p>
          <a:p>
            <a:r>
              <a:rPr lang="ru-RU" sz="6400" dirty="0">
                <a:latin typeface="Times New Roman" panose="02020603050405020304" pitchFamily="18" charset="0"/>
                <a:cs typeface="Times New Roman" panose="02020603050405020304" pitchFamily="18" charset="0"/>
              </a:rPr>
              <a:t>Наличие Шенгенской зоны.</a:t>
            </a:r>
          </a:p>
          <a:p>
            <a:pPr marL="0" indent="0" algn="just">
              <a:buNone/>
            </a:pPr>
            <a:r>
              <a:rPr lang="ru-RU" sz="6400" dirty="0">
                <a:latin typeface="Times New Roman" panose="02020603050405020304" pitchFamily="18" charset="0"/>
                <a:cs typeface="Times New Roman" panose="02020603050405020304" pitchFamily="18" charset="0"/>
              </a:rPr>
              <a:t>После того, как мигранты ступили на землю одной из стран Евросоюза, сдержать их движение практически невозможно. Именно поэтому некоторые из стран внесли предложение об отмене или сокращении зоны Шенген. Так, например, в Австрии, Словении, Италии правительство приняло решение о временном закрытии границ и отмене свободного въезда.</a:t>
            </a:r>
          </a:p>
          <a:p>
            <a:pPr marL="0" indent="0" algn="just">
              <a:buNone/>
            </a:pPr>
            <a:r>
              <a:rPr lang="ru-RU" sz="6400" b="1" dirty="0">
                <a:latin typeface="Times New Roman" panose="02020603050405020304" pitchFamily="18" charset="0"/>
                <a:cs typeface="Times New Roman" panose="02020603050405020304" pitchFamily="18" charset="0"/>
              </a:rPr>
              <a:t>Причинами</a:t>
            </a:r>
            <a:r>
              <a:rPr lang="ru-RU" sz="6400" dirty="0">
                <a:latin typeface="Times New Roman" panose="02020603050405020304" pitchFamily="18" charset="0"/>
                <a:cs typeface="Times New Roman" panose="02020603050405020304" pitchFamily="18" charset="0"/>
              </a:rPr>
              <a:t> же, по которым люди решились на переезд из родных мест, превратившись в беженцев, стали:</a:t>
            </a:r>
          </a:p>
          <a:p>
            <a:r>
              <a:rPr lang="ru-RU" sz="6400" dirty="0">
                <a:latin typeface="Times New Roman" panose="02020603050405020304" pitchFamily="18" charset="0"/>
                <a:cs typeface="Times New Roman" panose="02020603050405020304" pitchFamily="18" charset="0"/>
              </a:rPr>
              <a:t>Военные действия в Сирии, Ираке, Афганистане;</a:t>
            </a:r>
          </a:p>
          <a:p>
            <a:r>
              <a:rPr lang="ru-RU" sz="6400" dirty="0">
                <a:latin typeface="Times New Roman" panose="02020603050405020304" pitchFamily="18" charset="0"/>
                <a:cs typeface="Times New Roman" panose="02020603050405020304" pitchFamily="18" charset="0"/>
              </a:rPr>
              <a:t>Утрата веры в возможность политического урегулирования конфликтов;</a:t>
            </a:r>
          </a:p>
          <a:p>
            <a:r>
              <a:rPr lang="ru-RU" sz="6400" dirty="0">
                <a:latin typeface="Times New Roman" panose="02020603050405020304" pitchFamily="18" charset="0"/>
                <a:cs typeface="Times New Roman" panose="02020603050405020304" pitchFamily="18" charset="0"/>
              </a:rPr>
              <a:t>Демографический взрыв в Африке и на Ближнем Востоке, истощивший экономические ресурсы стран;</a:t>
            </a:r>
          </a:p>
          <a:p>
            <a:r>
              <a:rPr lang="ru-RU" sz="6400" dirty="0">
                <a:latin typeface="Times New Roman" panose="02020603050405020304" pitchFamily="18" charset="0"/>
                <a:cs typeface="Times New Roman" panose="02020603050405020304" pitchFamily="18" charset="0"/>
              </a:rPr>
              <a:t>Отсутствие на родине мигрантов перспектив по стабилизации социальной и экономической ситуации;</a:t>
            </a:r>
          </a:p>
          <a:p>
            <a:r>
              <a:rPr lang="ru-RU" sz="6400" dirty="0">
                <a:latin typeface="Times New Roman" panose="02020603050405020304" pitchFamily="18" charset="0"/>
                <a:cs typeface="Times New Roman" panose="02020603050405020304" pitchFamily="18" charset="0"/>
              </a:rPr>
              <a:t>Сокращение финансирования со стороны ЕС лагерей для беженцев в Турции и Иордании;</a:t>
            </a:r>
          </a:p>
          <a:p>
            <a:r>
              <a:rPr lang="ru-RU" sz="6400" dirty="0">
                <a:latin typeface="Times New Roman" panose="02020603050405020304" pitchFamily="18" charset="0"/>
                <a:cs typeface="Times New Roman" panose="02020603050405020304" pitchFamily="18" charset="0"/>
              </a:rPr>
              <a:t>Открытие более безопасных путей миграции в Европу;</a:t>
            </a:r>
          </a:p>
          <a:p>
            <a:r>
              <a:rPr lang="ru-RU" sz="6400" dirty="0">
                <a:latin typeface="Times New Roman" panose="02020603050405020304" pitchFamily="18" charset="0"/>
                <a:cs typeface="Times New Roman" panose="02020603050405020304" pitchFamily="18" charset="0"/>
              </a:rPr>
              <a:t>Желание поправить материальное положение в стабильных и развитых европейских странах.</a:t>
            </a:r>
          </a:p>
          <a:p>
            <a:pPr marL="0" indent="0">
              <a:buNone/>
            </a:pPr>
            <a:endParaRPr lang="ru-RU" dirty="0"/>
          </a:p>
        </p:txBody>
      </p:sp>
    </p:spTree>
    <p:extLst>
      <p:ext uri="{BB962C8B-B14F-4D97-AF65-F5344CB8AC3E}">
        <p14:creationId xmlns:p14="http://schemas.microsoft.com/office/powerpoint/2010/main" val="359837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36496" cy="504056"/>
          </a:xfrm>
        </p:spPr>
        <p:txBody>
          <a:bodyPr>
            <a:noAutofit/>
          </a:bodyPr>
          <a:lstStyle/>
          <a:p>
            <a:r>
              <a:rPr lang="ru-RU" sz="2000" b="1" dirty="0" smtClean="0">
                <a:latin typeface="Arial Black" panose="020B0A04020102020204" pitchFamily="34" charset="0"/>
                <a:cs typeface="Times New Roman" panose="02020603050405020304" pitchFamily="18" charset="0"/>
              </a:rPr>
              <a:t/>
            </a:r>
            <a:br>
              <a:rPr lang="ru-RU" sz="2000" b="1" dirty="0" smtClean="0">
                <a:latin typeface="Arial Black" panose="020B0A04020102020204" pitchFamily="34" charset="0"/>
                <a:cs typeface="Times New Roman" panose="02020603050405020304" pitchFamily="18" charset="0"/>
              </a:rPr>
            </a:br>
            <a:r>
              <a:rPr lang="ru-RU" sz="2000" b="1" dirty="0" smtClean="0">
                <a:latin typeface="Arial Black" panose="020B0A04020102020204" pitchFamily="34" charset="0"/>
                <a:cs typeface="Times New Roman" panose="02020603050405020304" pitchFamily="18" charset="0"/>
              </a:rPr>
              <a:t>4.3 СПРАВЕДЛИВОСТЬ И СИСТЕМА СОЦИАЛЬНОЙ ЗАЩИТЫ</a:t>
            </a:r>
            <a:r>
              <a:rPr lang="ru-RU" sz="1600" b="1" dirty="0" smtClean="0">
                <a:latin typeface="Arial Black" panose="020B0A04020102020204" pitchFamily="34" charset="0"/>
              </a:rPr>
              <a:t/>
            </a:r>
            <a:br>
              <a:rPr lang="ru-RU" sz="1600" b="1" dirty="0" smtClean="0">
                <a:latin typeface="Arial Black" panose="020B0A04020102020204" pitchFamily="34" charset="0"/>
              </a:rPr>
            </a:br>
            <a:r>
              <a:rPr lang="ru-RU" sz="1600" b="1" dirty="0" smtClean="0">
                <a:latin typeface="Arial Black" panose="020B0A04020102020204" pitchFamily="34" charset="0"/>
              </a:rPr>
              <a:t/>
            </a:r>
            <a:br>
              <a:rPr lang="ru-RU" sz="1600" b="1" dirty="0" smtClean="0">
                <a:latin typeface="Arial Black" panose="020B0A04020102020204" pitchFamily="34" charset="0"/>
              </a:rPr>
            </a:br>
            <a:r>
              <a:rPr lang="ru-RU" sz="1600" b="1" dirty="0" smtClean="0">
                <a:latin typeface="Arial Black" panose="020B0A04020102020204" pitchFamily="34" charset="0"/>
              </a:rPr>
              <a:t>ОСОБЕННОСТИ СОЦИАЛЬНОЙ ПОЛИТИКИ ЕВРОПЕЙСКОГО СОЮЗА</a:t>
            </a:r>
            <a:endParaRPr lang="ru-RU" sz="1600" dirty="0">
              <a:latin typeface="Arial Black" panose="020B0A04020102020204" pitchFamily="34" charset="0"/>
            </a:endParaRPr>
          </a:p>
        </p:txBody>
      </p:sp>
      <p:sp>
        <p:nvSpPr>
          <p:cNvPr id="3" name="Объект 2"/>
          <p:cNvSpPr>
            <a:spLocks noGrp="1"/>
          </p:cNvSpPr>
          <p:nvPr>
            <p:ph idx="1"/>
          </p:nvPr>
        </p:nvSpPr>
        <p:spPr>
          <a:xfrm>
            <a:off x="28782" y="620688"/>
            <a:ext cx="9115218" cy="6120680"/>
          </a:xfrm>
        </p:spPr>
        <p:txBody>
          <a:bodyPr>
            <a:normAutofit fontScale="25000" lnSpcReduction="20000"/>
          </a:bodyPr>
          <a:lstStyle/>
          <a:p>
            <a:pPr marL="0" indent="0" algn="just">
              <a:buNone/>
            </a:pPr>
            <a:endParaRPr lang="ru-RU" sz="7200" dirty="0" smtClean="0">
              <a:effectLst/>
              <a:latin typeface="Times New Roman" panose="02020603050405020304" pitchFamily="18" charset="0"/>
              <a:cs typeface="Times New Roman" panose="02020603050405020304" pitchFamily="18" charset="0"/>
            </a:endParaRPr>
          </a:p>
          <a:p>
            <a:pPr marL="0" indent="0" algn="just">
              <a:buNone/>
            </a:pPr>
            <a:r>
              <a:rPr lang="ru-RU" sz="7200" dirty="0" smtClean="0">
                <a:effectLst/>
                <a:latin typeface="Times New Roman" panose="02020603050405020304" pitchFamily="18" charset="0"/>
                <a:cs typeface="Times New Roman" panose="02020603050405020304" pitchFamily="18" charset="0"/>
              </a:rPr>
              <a:t>Непосредственный вклад европейской интеграции в усилия </a:t>
            </a:r>
            <a:r>
              <a:rPr lang="ru-RU" sz="6400" dirty="0" smtClean="0">
                <a:effectLst/>
                <a:latin typeface="Times New Roman" panose="02020603050405020304" pitchFamily="18" charset="0"/>
                <a:cs typeface="Times New Roman" panose="02020603050405020304" pitchFamily="18" charset="0"/>
              </a:rPr>
              <a:t>государств-членов по противодействию издержкам рыночной свободы невелик. Полновесная Социальная Европа, родись она на свет, лишь усугубила бы недоверие и отчуждение рядовых граждан от центральных европейских институтов, то есть поставила бы под угрозу весь интеграционный проект. Поэтому социальная политика ЕС в целом по сию пору остается децентрализованной и подчинена действию принципа </a:t>
            </a:r>
            <a:r>
              <a:rPr lang="ru-RU" sz="6400" dirty="0" err="1" smtClean="0">
                <a:effectLst/>
                <a:latin typeface="Times New Roman" panose="02020603050405020304" pitchFamily="18" charset="0"/>
                <a:cs typeface="Times New Roman" panose="02020603050405020304" pitchFamily="18" charset="0"/>
              </a:rPr>
              <a:t>субсидиарности</a:t>
            </a:r>
            <a:r>
              <a:rPr lang="ru-RU" sz="6400" dirty="0" smtClean="0">
                <a:effectLst/>
                <a:latin typeface="Times New Roman" panose="02020603050405020304" pitchFamily="18" charset="0"/>
                <a:cs typeface="Times New Roman" panose="02020603050405020304" pitchFamily="18" charset="0"/>
              </a:rPr>
              <a:t>. ЕС подключается к решению лишь тех вопросов, где европейское вмешательство выглядит целесообразным. В иных случаях национальные правительства предпочитают справляться самостоятельно.</a:t>
            </a:r>
          </a:p>
          <a:p>
            <a:pPr marL="0" indent="0" algn="just">
              <a:buNone/>
            </a:pPr>
            <a:r>
              <a:rPr lang="ru-RU" sz="6400" dirty="0" smtClean="0">
                <a:effectLst/>
                <a:latin typeface="Times New Roman" panose="02020603050405020304" pitchFamily="18" charset="0"/>
                <a:cs typeface="Times New Roman" panose="02020603050405020304" pitchFamily="18" charset="0"/>
              </a:rPr>
              <a:t>До сих пор ЕС устанавливал только минимальные стандарты и права. А государства-члены вправе принимать правила и стандарты, которые идут далее того, что зафиксировано на европейском уровне. В социальной политике ЕС приветствуется разнообразие, многое оставляется открытым для дополнительной интерпретации в национальных рамках. Принципы и установки, исходящие от ЕС, формулируются в достаточно обобщенном виде, чтобы они без особых трений подошли странам (скажем, скандинавским и южно-европейским) с очень разными режимами регулирования рынков труда или социального обеспечения. Тем не менее, на деле у Европейского Союза все же есть свое «социальное измерение». Туда можно включить: общую сельскохозяйственную политику (ОСХП); деятельность структурных фондов; трудовое законодательство (гигиена и безопасность на рабочем месте, равная оплата за равный труд, социальная защита рабочих-мигрантов); а также меры по регулированию безопасности производимой продукции и защиты здоровья потребителей.</a:t>
            </a:r>
          </a:p>
          <a:p>
            <a:pPr marL="0" indent="0" algn="just">
              <a:buNone/>
            </a:pPr>
            <a:r>
              <a:rPr lang="ru-RU" sz="6400" dirty="0" smtClean="0">
                <a:effectLst/>
                <a:latin typeface="Times New Roman" panose="02020603050405020304" pitchFamily="18" charset="0"/>
                <a:cs typeface="Times New Roman" panose="02020603050405020304" pitchFamily="18" charset="0"/>
              </a:rPr>
              <a:t>В аграрной политике ЕС силен элемент перераспределения, что позволяет считать ее социально ориентированной. В то же время ОСХП всегда мешала развитию альтернативных вариантов распределения средств по социальным мотивам. Ведь субсидии сельскохозяйственным производителям, поглощая львиную долю европейского бюджета, до сих пор не позволяли тратить сколько-нибудь значимые суммы на других направлениях. Основой европейской системы социальных компенсаций и страхования от рисков в принципе могли бы послужить и структурные фонды. Общей миссией структурных фондов является сокращение различий в уровнях жизни между гражданами и регионами Европейского союза. Но для этого их потребовалось бы, как минимум, значительно увеличить в объеме.</a:t>
            </a:r>
          </a:p>
          <a:p>
            <a:pPr marL="0" indent="0">
              <a:buNone/>
            </a:pPr>
            <a:endParaRPr lang="ru-RU" dirty="0"/>
          </a:p>
        </p:txBody>
      </p:sp>
    </p:spTree>
    <p:extLst>
      <p:ext uri="{BB962C8B-B14F-4D97-AF65-F5344CB8AC3E}">
        <p14:creationId xmlns:p14="http://schemas.microsoft.com/office/powerpoint/2010/main" val="3695325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490066"/>
          </a:xfrm>
        </p:spPr>
        <p:txBody>
          <a:bodyPr>
            <a:noAutofit/>
          </a:bodyPr>
          <a:lstStyle/>
          <a:p>
            <a:r>
              <a:rPr lang="ru-RU" sz="1600" dirty="0" smtClean="0">
                <a:effectLst/>
                <a:latin typeface="Arial Black" panose="020B0A04020102020204" pitchFamily="34" charset="0"/>
              </a:rPr>
              <a:t>СТРУКТУРНЫЕ ФОНДЫ КАК ОСНОВА ЕВРОПЕЙСКОЙ СИСТЕМЫ СОЦИАЛЬНЫХ КОМПЕНСАЦИЙ И СТРАХОВАНИЯ ОТ РИСКОВ</a:t>
            </a:r>
            <a:endParaRPr lang="ru-RU" sz="1600" dirty="0">
              <a:latin typeface="Arial Black" panose="020B0A04020102020204" pitchFamily="34" charset="0"/>
            </a:endParaRPr>
          </a:p>
        </p:txBody>
      </p:sp>
      <p:sp>
        <p:nvSpPr>
          <p:cNvPr id="3" name="Объект 2"/>
          <p:cNvSpPr>
            <a:spLocks noGrp="1"/>
          </p:cNvSpPr>
          <p:nvPr>
            <p:ph idx="1"/>
          </p:nvPr>
        </p:nvSpPr>
        <p:spPr>
          <a:xfrm>
            <a:off x="28782" y="836712"/>
            <a:ext cx="9115218" cy="5904656"/>
          </a:xfrm>
        </p:spPr>
        <p:txBody>
          <a:bodyPr>
            <a:noAutofit/>
          </a:bodyPr>
          <a:lstStyle/>
          <a:p>
            <a:pPr marL="0" indent="0" algn="just">
              <a:buNone/>
            </a:pPr>
            <a:r>
              <a:rPr lang="ru-RU" sz="1600" dirty="0" smtClean="0">
                <a:effectLst/>
                <a:latin typeface="Times New Roman" panose="02020603050405020304" pitchFamily="18" charset="0"/>
                <a:cs typeface="Times New Roman" panose="02020603050405020304" pitchFamily="18" charset="0"/>
              </a:rPr>
              <a:t>• Европейский социальный фонд (ЕСФ – создан в 1957 г.)</a:t>
            </a:r>
          </a:p>
          <a:p>
            <a:pPr marL="0" indent="0" algn="just">
              <a:buNone/>
            </a:pPr>
            <a:r>
              <a:rPr lang="ru-RU" sz="1600" dirty="0" smtClean="0">
                <a:effectLst/>
                <a:latin typeface="Times New Roman" panose="02020603050405020304" pitchFamily="18" charset="0"/>
                <a:cs typeface="Times New Roman" panose="02020603050405020304" pitchFamily="18" charset="0"/>
              </a:rPr>
              <a:t>• Европейский фонд ориентации и гарантий сельского хозяйства (ФЕОГА – действует с 1964 г.)</a:t>
            </a:r>
          </a:p>
          <a:p>
            <a:pPr marL="0" indent="0" algn="just">
              <a:buNone/>
            </a:pPr>
            <a:r>
              <a:rPr lang="ru-RU" sz="1600" dirty="0" smtClean="0">
                <a:effectLst/>
                <a:latin typeface="Times New Roman" panose="02020603050405020304" pitchFamily="18" charset="0"/>
                <a:cs typeface="Times New Roman" panose="02020603050405020304" pitchFamily="18" charset="0"/>
              </a:rPr>
              <a:t>• Европейский фонд регионального развития (ЕФРР – создан в 1975 г.)</a:t>
            </a:r>
          </a:p>
          <a:p>
            <a:pPr marL="0" indent="0" algn="just">
              <a:buNone/>
            </a:pPr>
            <a:r>
              <a:rPr lang="ru-RU" sz="1600" dirty="0" smtClean="0">
                <a:effectLst/>
                <a:latin typeface="Times New Roman" panose="02020603050405020304" pitchFamily="18" charset="0"/>
                <a:cs typeface="Times New Roman" panose="02020603050405020304" pitchFamily="18" charset="0"/>
              </a:rPr>
              <a:t>• Финансовый инструмент ориентации рыболовства, или Рыболовный фонд (ФИОР – действует с 1994 г.).</a:t>
            </a:r>
          </a:p>
          <a:p>
            <a:pPr marL="0" indent="0" algn="just">
              <a:buNone/>
            </a:pPr>
            <a:r>
              <a:rPr lang="ru-RU" sz="1600" b="1" dirty="0" smtClean="0">
                <a:effectLst/>
                <a:latin typeface="Times New Roman" panose="02020603050405020304" pitchFamily="18" charset="0"/>
                <a:cs typeface="Times New Roman" panose="02020603050405020304" pitchFamily="18" charset="0"/>
              </a:rPr>
              <a:t>ЕСФ</a:t>
            </a:r>
            <a:r>
              <a:rPr lang="ru-RU" sz="1600" dirty="0" smtClean="0">
                <a:effectLst/>
                <a:latin typeface="Times New Roman" panose="02020603050405020304" pitchFamily="18" charset="0"/>
                <a:cs typeface="Times New Roman" panose="02020603050405020304" pitchFamily="18" charset="0"/>
              </a:rPr>
              <a:t> – главный источник финансовой помощи, которую ЕС оказывает странам-членам в их борьбе с безработицей и в содействии профессиональной подготовке и переподготовке. Средства ЕСФ расходуются, прежде всего, на достижение целей Европейской стратегии занятости (см. ниже). В основном они предназначаются странам и регионам, которые, по меркам самого ЕС, менее развиты в экономическом отношении. </a:t>
            </a:r>
            <a:br>
              <a:rPr lang="ru-RU" sz="1600" dirty="0" smtClean="0">
                <a:effectLst/>
                <a:latin typeface="Times New Roman" panose="02020603050405020304" pitchFamily="18" charset="0"/>
                <a:cs typeface="Times New Roman" panose="02020603050405020304" pitchFamily="18" charset="0"/>
              </a:rPr>
            </a:br>
            <a:r>
              <a:rPr lang="ru-RU" sz="1600" dirty="0" smtClean="0">
                <a:effectLst/>
                <a:latin typeface="Times New Roman" panose="02020603050405020304" pitchFamily="18" charset="0"/>
                <a:cs typeface="Times New Roman" panose="02020603050405020304" pitchFamily="18" charset="0"/>
              </a:rPr>
              <a:t>     </a:t>
            </a:r>
            <a:br>
              <a:rPr lang="ru-RU" sz="1600" dirty="0" smtClean="0">
                <a:effectLst/>
                <a:latin typeface="Times New Roman" panose="02020603050405020304" pitchFamily="18" charset="0"/>
                <a:cs typeface="Times New Roman" panose="02020603050405020304" pitchFamily="18" charset="0"/>
              </a:rPr>
            </a:br>
            <a:r>
              <a:rPr lang="ru-RU" sz="1600" dirty="0" smtClean="0">
                <a:effectLst/>
                <a:latin typeface="Times New Roman" panose="02020603050405020304" pitchFamily="18" charset="0"/>
                <a:cs typeface="Times New Roman" panose="02020603050405020304" pitchFamily="18" charset="0"/>
              </a:rPr>
              <a:t>Присутствие социального измерения в политике Евросоюза связано с процессом строительства Единого внутреннего рынка ЕС. В частности Суд ЕС, действуя совместно с национальными судами, наработал внушительный свод национальных и наднациональных судебных решений, которые ведут к эрозии национального суверенитета в интересах повышения мобильности рабочей силы и потребителей. Это можно считать типичным проявлением </a:t>
            </a:r>
            <a:r>
              <a:rPr lang="ru-RU" sz="1600" dirty="0" err="1" smtClean="0">
                <a:effectLst/>
                <a:latin typeface="Times New Roman" panose="02020603050405020304" pitchFamily="18" charset="0"/>
                <a:cs typeface="Times New Roman" panose="02020603050405020304" pitchFamily="18" charset="0"/>
              </a:rPr>
              <a:t>неофункционализма</a:t>
            </a:r>
            <a:r>
              <a:rPr lang="ru-RU" sz="1600" dirty="0" smtClean="0">
                <a:effectLst/>
                <a:latin typeface="Times New Roman" panose="02020603050405020304" pitchFamily="18" charset="0"/>
                <a:cs typeface="Times New Roman" panose="02020603050405020304" pitchFamily="18" charset="0"/>
              </a:rPr>
              <a:t>: решения социальной значимости оказываются не результатом крупных инициатив по повышению общественного благосостояния, а следствием распространения (перелива) программы ЕВР на смежную область политики ЕС. </a:t>
            </a:r>
            <a:br>
              <a:rPr lang="ru-RU" sz="1600" dirty="0" smtClean="0">
                <a:effectLst/>
                <a:latin typeface="Times New Roman" panose="02020603050405020304" pitchFamily="18" charset="0"/>
                <a:cs typeface="Times New Roman" panose="02020603050405020304" pitchFamily="18" charset="0"/>
              </a:rPr>
            </a:br>
            <a:r>
              <a:rPr lang="ru-RU" sz="1600" dirty="0" smtClean="0">
                <a:effectLst/>
                <a:latin typeface="Times New Roman" panose="02020603050405020304" pitchFamily="18" charset="0"/>
                <a:cs typeface="Times New Roman" panose="02020603050405020304" pitchFamily="18" charset="0"/>
              </a:rPr>
              <a:t>     </a:t>
            </a:r>
            <a:br>
              <a:rPr lang="ru-RU" sz="1600" dirty="0" smtClean="0">
                <a:effectLst/>
                <a:latin typeface="Times New Roman" panose="02020603050405020304" pitchFamily="18" charset="0"/>
                <a:cs typeface="Times New Roman" panose="02020603050405020304" pitchFamily="18" charset="0"/>
              </a:rPr>
            </a:br>
            <a:r>
              <a:rPr lang="ru-RU" sz="1600" dirty="0" smtClean="0">
                <a:effectLst/>
                <a:latin typeface="Times New Roman" panose="02020603050405020304" pitchFamily="18" charset="0"/>
                <a:cs typeface="Times New Roman" panose="02020603050405020304" pitchFamily="18" charset="0"/>
              </a:rPr>
              <a:t>Национальные режимы благосостояния распространяются, таким образом, не только на граждан данной страны, но и на всех граждан ЕС, работающих на ее территории. Право на национальные выплаты сохраняется и в случае переселения в другую страну ЕС. </a:t>
            </a:r>
            <a:br>
              <a:rPr lang="ru-RU" sz="1600" dirty="0" smtClean="0">
                <a:effectLst/>
                <a:latin typeface="Times New Roman" panose="02020603050405020304" pitchFamily="18" charset="0"/>
                <a:cs typeface="Times New Roman" panose="02020603050405020304" pitchFamily="18" charset="0"/>
              </a:rPr>
            </a:br>
            <a:r>
              <a:rPr lang="ru-RU" sz="1600" dirty="0" smtClean="0">
                <a:effectLst/>
                <a:latin typeface="Times New Roman" panose="02020603050405020304" pitchFamily="18" charset="0"/>
                <a:cs typeface="Times New Roman" panose="02020603050405020304" pitchFamily="18" charset="0"/>
              </a:rPr>
              <a:t>     </a:t>
            </a:r>
            <a:br>
              <a:rPr lang="ru-RU" sz="1600" dirty="0" smtClean="0">
                <a:effectLst/>
                <a:latin typeface="Times New Roman" panose="02020603050405020304" pitchFamily="18" charset="0"/>
                <a:cs typeface="Times New Roman" panose="02020603050405020304" pitchFamily="18" charset="0"/>
              </a:rPr>
            </a:br>
            <a:r>
              <a:rPr lang="ru-RU" sz="1600" dirty="0" smtClean="0">
                <a:effectLst/>
                <a:latin typeface="Times New Roman" panose="02020603050405020304" pitchFamily="18" charset="0"/>
                <a:cs typeface="Times New Roman" panose="02020603050405020304" pitchFamily="18" charset="0"/>
              </a:rPr>
              <a:t>Однако мобильность рабочей силы внутри Евросоюза относительно невысока. Поэтому у органов ЕС нет серьезных стимулов к разработке сложной и высоко-затратной системы взаимного признания прав. Вероятно, на практике это приведет к появлению некоей формы индивидуального гражданства, привязанного к месту работу, семейному статусу или стране проживания. Т.е., отправляясь на работу в другую страну ЕС, европейские граждане и их семьи смогут пользоваться «переносными» социальными правами, которые будут предоставляться, исходя из специфики трудового рынка.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30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sz="2400" b="1" dirty="0" smtClean="0">
                <a:latin typeface="Arial Black" panose="020B0A04020102020204" pitchFamily="34" charset="0"/>
              </a:rPr>
              <a:t/>
            </a:r>
            <a:br>
              <a:rPr lang="ru-RU" sz="2400" b="1" dirty="0" smtClean="0">
                <a:latin typeface="Arial Black" panose="020B0A04020102020204" pitchFamily="34" charset="0"/>
              </a:rPr>
            </a:br>
            <a:r>
              <a:rPr lang="ru-RU" sz="2400" b="1" dirty="0" smtClean="0">
                <a:latin typeface="Arial Black" panose="020B0A04020102020204" pitchFamily="34" charset="0"/>
              </a:rPr>
              <a:t>МИГРАЦИЯ В ЗАПАДНОЙ ЕВРОПЕ</a:t>
            </a:r>
            <a:br>
              <a:rPr lang="ru-RU" sz="2400" b="1" dirty="0" smtClean="0">
                <a:latin typeface="Arial Black" panose="020B0A04020102020204" pitchFamily="34" charset="0"/>
              </a:rPr>
            </a:br>
            <a:endParaRPr lang="ru-RU" sz="2400" dirty="0">
              <a:latin typeface="Arial Black" panose="020B0A04020102020204" pitchFamily="34" charset="0"/>
            </a:endParaRPr>
          </a:p>
        </p:txBody>
      </p:sp>
      <p:sp>
        <p:nvSpPr>
          <p:cNvPr id="3" name="Объект 2"/>
          <p:cNvSpPr>
            <a:spLocks noGrp="1"/>
          </p:cNvSpPr>
          <p:nvPr>
            <p:ph idx="1"/>
          </p:nvPr>
        </p:nvSpPr>
        <p:spPr>
          <a:xfrm>
            <a:off x="323528" y="692696"/>
            <a:ext cx="8229600" cy="4525963"/>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Традиционно миграция в Западной Европе вызывалась желанием переселенцев повысить свой материально-экономический статус. Широкий рынок труда, высокие зарплаты и социальные льготы привлекали специалистов из других регионов. Мигранты легко ассимилировались с местным населением, перенимали язык и культуру приютившей их страны.</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96" t="38266" r="43752" b="12525"/>
          <a:stretch/>
        </p:blipFill>
        <p:spPr bwMode="auto">
          <a:xfrm>
            <a:off x="-26458" y="2640996"/>
            <a:ext cx="9062954" cy="416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74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036496" cy="5793507"/>
          </a:xfrm>
        </p:spPr>
        <p:txBody>
          <a:bodyPr>
            <a:normAutofit fontScale="25000" lnSpcReduction="20000"/>
          </a:bodyPr>
          <a:lstStyle/>
          <a:p>
            <a:pPr marL="0" indent="0" algn="just">
              <a:buNone/>
            </a:pPr>
            <a:endParaRPr lang="ru-RU" sz="8800" dirty="0" smtClean="0">
              <a:latin typeface="Times New Roman" panose="02020603050405020304" pitchFamily="18" charset="0"/>
              <a:cs typeface="Times New Roman" panose="02020603050405020304" pitchFamily="18" charset="0"/>
            </a:endParaRPr>
          </a:p>
          <a:p>
            <a:pPr marL="0" indent="0" algn="just">
              <a:buNone/>
            </a:pPr>
            <a:r>
              <a:rPr lang="ru-RU" sz="8800" dirty="0" smtClean="0">
                <a:latin typeface="Times New Roman" panose="02020603050405020304" pitchFamily="18" charset="0"/>
                <a:cs typeface="Times New Roman" panose="02020603050405020304" pitchFamily="18" charset="0"/>
              </a:rPr>
              <a:t>Карта </a:t>
            </a:r>
            <a:r>
              <a:rPr lang="ru-RU" sz="8800" dirty="0">
                <a:latin typeface="Times New Roman" panose="02020603050405020304" pitchFamily="18" charset="0"/>
                <a:cs typeface="Times New Roman" panose="02020603050405020304" pitchFamily="18" charset="0"/>
              </a:rPr>
              <a:t>беженцев наглядно показывает, что миграционные потоки устремляются из слаборазвитых, переживающих экономический и социальный спад государств, в благополучные европейские регионы. В результате происходит:</a:t>
            </a:r>
          </a:p>
          <a:p>
            <a:pPr algn="just"/>
            <a:r>
              <a:rPr lang="ru-RU" sz="8800" dirty="0">
                <a:latin typeface="Times New Roman" panose="02020603050405020304" pitchFamily="18" charset="0"/>
                <a:cs typeface="Times New Roman" panose="02020603050405020304" pitchFamily="18" charset="0"/>
              </a:rPr>
              <a:t>Неконтролируемый прирост населения за счет высокой рождаемости выходцев из Африки и Ближнего Востока;</a:t>
            </a:r>
          </a:p>
          <a:p>
            <a:pPr algn="just"/>
            <a:r>
              <a:rPr lang="ru-RU" sz="8800" dirty="0">
                <a:latin typeface="Times New Roman" panose="02020603050405020304" pitchFamily="18" charset="0"/>
                <a:cs typeface="Times New Roman" panose="02020603050405020304" pitchFamily="18" charset="0"/>
              </a:rPr>
              <a:t>Насаждение чуждых европейцам культур и ценностей;</a:t>
            </a:r>
          </a:p>
          <a:p>
            <a:pPr algn="just"/>
            <a:r>
              <a:rPr lang="ru-RU" sz="8800" dirty="0">
                <a:latin typeface="Times New Roman" panose="02020603050405020304" pitchFamily="18" charset="0"/>
                <a:cs typeface="Times New Roman" panose="02020603050405020304" pitchFamily="18" charset="0"/>
              </a:rPr>
              <a:t>Нарастание социальной напряженности в обществе.</a:t>
            </a:r>
          </a:p>
          <a:p>
            <a:pPr marL="0" indent="0" algn="just">
              <a:buNone/>
            </a:pPr>
            <a:r>
              <a:rPr lang="ru-RU" sz="8800" dirty="0" smtClean="0">
                <a:latin typeface="Times New Roman" panose="02020603050405020304" pitchFamily="18" charset="0"/>
                <a:cs typeface="Times New Roman" panose="02020603050405020304" pitchFamily="18" charset="0"/>
              </a:rPr>
              <a:t>Сегодняшняя </a:t>
            </a:r>
            <a:r>
              <a:rPr lang="ru-RU" sz="8800" dirty="0">
                <a:latin typeface="Times New Roman" panose="02020603050405020304" pitchFamily="18" charset="0"/>
                <a:cs typeface="Times New Roman" panose="02020603050405020304" pitchFamily="18" charset="0"/>
              </a:rPr>
              <a:t>миграция в Западной Европе отличается объединением сразу нескольких потоков в единое мощное движение. Основу его составляют:</a:t>
            </a:r>
          </a:p>
          <a:p>
            <a:pPr algn="just"/>
            <a:r>
              <a:rPr lang="ru-RU" sz="8800" dirty="0">
                <a:latin typeface="Times New Roman" panose="02020603050405020304" pitchFamily="18" charset="0"/>
                <a:cs typeface="Times New Roman" panose="02020603050405020304" pitchFamily="18" charset="0"/>
              </a:rPr>
              <a:t>Легальные приезжие;</a:t>
            </a:r>
          </a:p>
          <a:p>
            <a:pPr algn="just"/>
            <a:r>
              <a:rPr lang="ru-RU" sz="8800" dirty="0">
                <a:latin typeface="Times New Roman" panose="02020603050405020304" pitchFamily="18" charset="0"/>
                <a:cs typeface="Times New Roman" panose="02020603050405020304" pitchFamily="18" charset="0"/>
              </a:rPr>
              <a:t>Нелегальные экономические переселенцы;</a:t>
            </a:r>
          </a:p>
          <a:p>
            <a:pPr algn="just"/>
            <a:r>
              <a:rPr lang="ru-RU" sz="8800" dirty="0">
                <a:latin typeface="Times New Roman" panose="02020603050405020304" pitchFamily="18" charset="0"/>
                <a:cs typeface="Times New Roman" panose="02020603050405020304" pitchFamily="18" charset="0"/>
              </a:rPr>
              <a:t>Политические и военные беженцы</a:t>
            </a:r>
            <a:r>
              <a:rPr lang="ru-RU" sz="8800" dirty="0" smtClean="0">
                <a:latin typeface="Times New Roman" panose="02020603050405020304" pitchFamily="18" charset="0"/>
                <a:cs typeface="Times New Roman" panose="02020603050405020304" pitchFamily="18" charset="0"/>
              </a:rPr>
              <a:t>.</a:t>
            </a:r>
          </a:p>
          <a:p>
            <a:pPr algn="just"/>
            <a:endParaRPr lang="ru-RU" sz="8800" dirty="0">
              <a:latin typeface="Times New Roman" panose="02020603050405020304" pitchFamily="18" charset="0"/>
              <a:cs typeface="Times New Roman" panose="02020603050405020304" pitchFamily="18" charset="0"/>
            </a:endParaRPr>
          </a:p>
          <a:p>
            <a:pPr marL="0" indent="0" algn="just">
              <a:buNone/>
            </a:pPr>
            <a:r>
              <a:rPr lang="ru-RU" sz="8800" dirty="0" smtClean="0">
                <a:latin typeface="Times New Roman" panose="02020603050405020304" pitchFamily="18" charset="0"/>
                <a:cs typeface="Times New Roman" panose="02020603050405020304" pitchFamily="18" charset="0"/>
              </a:rPr>
              <a:t>Такой </a:t>
            </a:r>
            <a:r>
              <a:rPr lang="ru-RU" sz="8800" dirty="0">
                <a:latin typeface="Times New Roman" panose="02020603050405020304" pitchFamily="18" charset="0"/>
                <a:cs typeface="Times New Roman" panose="02020603050405020304" pitchFamily="18" charset="0"/>
              </a:rPr>
              <a:t>состав объясняет пестрый этнический и национальный состав мигрантов. Европу наводнили сирийцы, афганцы, ливийцы, египтяне, албанцы и пакистанцы. При этом, важно, что основная часть переселенцев изначально нацелена на въезд в страны Западной Европы, поскольку, в отличие от своих предков, бегущих от опасности, куда глаза глядят, хорошо проинформированы со стороны СМИ и этнических диаспор о расстановке сил и сложившейся ситуации в Европе.</a:t>
            </a:r>
          </a:p>
          <a:p>
            <a:pPr marL="0" indent="0">
              <a:buNone/>
            </a:pPr>
            <a:endParaRPr lang="ru-RU" dirty="0"/>
          </a:p>
        </p:txBody>
      </p:sp>
    </p:spTree>
    <p:extLst>
      <p:ext uri="{BB962C8B-B14F-4D97-AF65-F5344CB8AC3E}">
        <p14:creationId xmlns:p14="http://schemas.microsoft.com/office/powerpoint/2010/main" val="1195766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448" y="116632"/>
            <a:ext cx="8229600" cy="274042"/>
          </a:xfrm>
        </p:spPr>
        <p:txBody>
          <a:bodyPr>
            <a:normAutofit fontScale="90000"/>
          </a:bodyPr>
          <a:lstStyle/>
          <a:p>
            <a:r>
              <a:rPr lang="ru-RU" sz="2000" b="1" dirty="0" smtClean="0">
                <a:latin typeface="Arial Black" panose="020B0A04020102020204" pitchFamily="34" charset="0"/>
              </a:rPr>
              <a:t/>
            </a:r>
            <a:br>
              <a:rPr lang="ru-RU" sz="2000" b="1" dirty="0" smtClean="0">
                <a:latin typeface="Arial Black" panose="020B0A04020102020204" pitchFamily="34" charset="0"/>
              </a:rPr>
            </a:br>
            <a:r>
              <a:rPr lang="ru-RU" sz="2000" b="1" dirty="0" smtClean="0">
                <a:latin typeface="Arial Black" panose="020B0A04020102020204" pitchFamily="34" charset="0"/>
              </a:rPr>
              <a:t>МИГРАЦИЯ В ВОСТОЧНОЙ ЕВРОПЕ</a:t>
            </a:r>
            <a:br>
              <a:rPr lang="ru-RU" sz="2000" b="1" dirty="0" smtClean="0">
                <a:latin typeface="Arial Black" panose="020B0A04020102020204" pitchFamily="34" charset="0"/>
              </a:rPr>
            </a:br>
            <a:endParaRPr lang="ru-RU" sz="2000" dirty="0">
              <a:latin typeface="Arial Black" panose="020B0A04020102020204" pitchFamily="34" charset="0"/>
            </a:endParaRPr>
          </a:p>
        </p:txBody>
      </p:sp>
      <p:sp>
        <p:nvSpPr>
          <p:cNvPr id="3" name="Объект 2"/>
          <p:cNvSpPr>
            <a:spLocks noGrp="1"/>
          </p:cNvSpPr>
          <p:nvPr>
            <p:ph idx="1"/>
          </p:nvPr>
        </p:nvSpPr>
        <p:spPr>
          <a:xfrm>
            <a:off x="82425" y="365509"/>
            <a:ext cx="8928992" cy="4525963"/>
          </a:xfrm>
        </p:spPr>
        <p:txBody>
          <a:bodyPr>
            <a:normAutofit/>
          </a:bodyPr>
          <a:lstStyle/>
          <a:p>
            <a:pPr marL="0" indent="0" algn="just">
              <a:buNone/>
            </a:pPr>
            <a:r>
              <a:rPr lang="ru-RU" sz="1600" dirty="0">
                <a:latin typeface="Times New Roman" panose="02020603050405020304" pitchFamily="18" charset="0"/>
                <a:cs typeface="Times New Roman" panose="02020603050405020304" pitchFamily="18" charset="0"/>
              </a:rPr>
              <a:t>Движение населения в Восточноевропейских странах носит, в основном, характер внутренней миграции.  Чаще всего она связана со временным перемещением трудовых кадров из одного региона в другой с целью заработка. При этом мигранты не стремятся обрывать свою связь с родиной.</a:t>
            </a:r>
          </a:p>
          <a:p>
            <a:pPr marL="0" indent="0" algn="just">
              <a:buNone/>
            </a:pPr>
            <a:r>
              <a:rPr lang="ru-RU" sz="1600" dirty="0" smtClean="0">
                <a:latin typeface="Times New Roman" panose="02020603050405020304" pitchFamily="18" charset="0"/>
                <a:cs typeface="Times New Roman" panose="02020603050405020304" pitchFamily="18" charset="0"/>
              </a:rPr>
              <a:t>Миграция из </a:t>
            </a:r>
            <a:r>
              <a:rPr lang="ru-RU" sz="1600" dirty="0">
                <a:latin typeface="Times New Roman" panose="02020603050405020304" pitchFamily="18" charset="0"/>
                <a:cs typeface="Times New Roman" panose="02020603050405020304" pitchFamily="18" charset="0"/>
              </a:rPr>
              <a:t>Восточной Европы нередко носит этнический характер. Так, после распада Советского Союза и открытия границ, из стран СНГ массово уезжали этнические немцы и евреи, на территорию Крыма вернулись выселенные во время Второй мировой войны татары. Большое количество переселенцев из Средней Азии и Казахстана приняла </a:t>
            </a:r>
            <a:r>
              <a:rPr lang="ru-RU" sz="1600" dirty="0" smtClean="0">
                <a:latin typeface="Times New Roman" panose="02020603050405020304" pitchFamily="18" charset="0"/>
                <a:cs typeface="Times New Roman" panose="02020603050405020304" pitchFamily="18" charset="0"/>
              </a:rPr>
              <a:t>Россия. И </a:t>
            </a:r>
            <a:r>
              <a:rPr lang="ru-RU" sz="1600" dirty="0">
                <a:latin typeface="Times New Roman" panose="02020603050405020304" pitchFamily="18" charset="0"/>
                <a:cs typeface="Times New Roman" panose="02020603050405020304" pitchFamily="18" charset="0"/>
              </a:rPr>
              <a:t>сегодня поток мигрантов с постсоветского пространства не ослабевает, а набирает силу. В последние годы к нему присоединились беженцы из Украины, которых с Россией и Польшей сближают языковые, религиозные и родственные связи.</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17" t="24370" r="45070" b="35169"/>
          <a:stretch/>
        </p:blipFill>
        <p:spPr bwMode="auto">
          <a:xfrm>
            <a:off x="0" y="3284984"/>
            <a:ext cx="9036496"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496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5865515"/>
          </a:xfrm>
        </p:spPr>
        <p:txBody>
          <a:bodyPr>
            <a:noAutofit/>
          </a:bodyPr>
          <a:lstStyle/>
          <a:p>
            <a:pPr marL="0" indent="0">
              <a:buNone/>
            </a:pPr>
            <a:r>
              <a:rPr lang="ru-RU" sz="1800" dirty="0">
                <a:latin typeface="Times New Roman" panose="02020603050405020304" pitchFamily="18" charset="0"/>
                <a:cs typeface="Times New Roman" panose="02020603050405020304" pitchFamily="18" charset="0"/>
              </a:rPr>
              <a:t>Обычным для Восточной Европы стал выезд жителей на работу к западным соседям:</a:t>
            </a:r>
          </a:p>
          <a:p>
            <a:pPr marL="0" indent="0">
              <a:buNone/>
            </a:pPr>
            <a:r>
              <a:rPr lang="ru-RU" sz="1800" dirty="0">
                <a:latin typeface="Times New Roman" panose="02020603050405020304" pitchFamily="18" charset="0"/>
                <a:cs typeface="Times New Roman" panose="02020603050405020304" pitchFamily="18" charset="0"/>
              </a:rPr>
              <a:t>Жители Польши выезжают на сезонные работы в Германию, Францию, Швецию, Австрию, Италию;</a:t>
            </a:r>
          </a:p>
          <a:p>
            <a:pPr marL="0" indent="0">
              <a:buNone/>
            </a:pPr>
            <a:r>
              <a:rPr lang="ru-RU" sz="1800" dirty="0">
                <a:latin typeface="Times New Roman" panose="02020603050405020304" pitchFamily="18" charset="0"/>
                <a:cs typeface="Times New Roman" panose="02020603050405020304" pitchFamily="18" charset="0"/>
              </a:rPr>
              <a:t>Чехи занимают рабочие места в Австрии, Баварии;</a:t>
            </a:r>
          </a:p>
          <a:p>
            <a:pPr marL="0" indent="0">
              <a:buNone/>
            </a:pPr>
            <a:r>
              <a:rPr lang="ru-RU" sz="1800" dirty="0">
                <a:latin typeface="Times New Roman" panose="02020603050405020304" pitchFamily="18" charset="0"/>
                <a:cs typeface="Times New Roman" panose="02020603050405020304" pitchFamily="18" charset="0"/>
              </a:rPr>
              <a:t>Россияне едут на заработки в Финляндию;</a:t>
            </a:r>
          </a:p>
          <a:p>
            <a:pPr marL="0" indent="0">
              <a:buNone/>
            </a:pPr>
            <a:r>
              <a:rPr lang="ru-RU" sz="1800" dirty="0">
                <a:latin typeface="Times New Roman" panose="02020603050405020304" pitchFamily="18" charset="0"/>
                <a:cs typeface="Times New Roman" panose="02020603050405020304" pitchFamily="18" charset="0"/>
              </a:rPr>
              <a:t>Болгары получают доходы от работы в Греции;</a:t>
            </a:r>
          </a:p>
          <a:p>
            <a:pPr marL="0" indent="0">
              <a:buNone/>
            </a:pPr>
            <a:r>
              <a:rPr lang="ru-RU" sz="1800" dirty="0">
                <a:latin typeface="Times New Roman" panose="02020603050405020304" pitchFamily="18" charset="0"/>
                <a:cs typeface="Times New Roman" panose="02020603050405020304" pitchFamily="18" charset="0"/>
              </a:rPr>
              <a:t>Украинцы обосновались в Португалии.</a:t>
            </a:r>
          </a:p>
          <a:p>
            <a:pPr marL="0" indent="0">
              <a:buNone/>
            </a:pPr>
            <a:r>
              <a:rPr lang="ru-RU" sz="1800" b="1" dirty="0">
                <a:latin typeface="Times New Roman" panose="02020603050405020304" pitchFamily="18" charset="0"/>
                <a:cs typeface="Times New Roman" panose="02020603050405020304" pitchFamily="18" charset="0"/>
              </a:rPr>
              <a:t>Миграция в Восточной Европе имеет свои отличительные </a:t>
            </a:r>
            <a:r>
              <a:rPr lang="ru-RU" sz="1800" b="1" dirty="0" smtClean="0">
                <a:latin typeface="Times New Roman" panose="02020603050405020304" pitchFamily="18" charset="0"/>
                <a:cs typeface="Times New Roman" panose="02020603050405020304" pitchFamily="18" charset="0"/>
              </a:rPr>
              <a:t> </a:t>
            </a:r>
            <a:r>
              <a:rPr lang="ru-RU" sz="1800" b="1" i="1" dirty="0" smtClean="0">
                <a:latin typeface="Times New Roman" panose="02020603050405020304" pitchFamily="18" charset="0"/>
                <a:cs typeface="Times New Roman" panose="02020603050405020304" pitchFamily="18" charset="0"/>
              </a:rPr>
              <a:t>черты</a:t>
            </a:r>
            <a:r>
              <a:rPr lang="ru-RU" sz="1800" b="1" i="1" dirty="0">
                <a:latin typeface="Times New Roman" panose="02020603050405020304" pitchFamily="18" charset="0"/>
                <a:cs typeface="Times New Roman" panose="02020603050405020304" pitchFamily="18" charset="0"/>
              </a:rPr>
              <a:t>:</a:t>
            </a:r>
          </a:p>
          <a:p>
            <a:pPr marL="0" indent="0" algn="just">
              <a:buNone/>
            </a:pPr>
            <a:r>
              <a:rPr lang="ru-RU" sz="1800" b="1" dirty="0" err="1">
                <a:latin typeface="Times New Roman" panose="02020603050405020304" pitchFamily="18" charset="0"/>
                <a:cs typeface="Times New Roman" panose="02020603050405020304" pitchFamily="18" charset="0"/>
              </a:rPr>
              <a:t>Региональность</a:t>
            </a: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 восточную часть Европы чаще всего мигрируют жители соседних территорий. Этому способствует культурная и географическая близость стран. В Чехию приезжают поляки, украинцы, болгары. В Венгрии работу ищут румыны.</a:t>
            </a:r>
          </a:p>
          <a:p>
            <a:pPr marL="0" indent="0" algn="just">
              <a:buNone/>
            </a:pPr>
            <a:r>
              <a:rPr lang="ru-RU" sz="1800" b="1" dirty="0">
                <a:latin typeface="Times New Roman" panose="02020603050405020304" pitchFamily="18" charset="0"/>
                <a:cs typeface="Times New Roman" panose="02020603050405020304" pitchFamily="18" charset="0"/>
              </a:rPr>
              <a:t>Временный характер. </a:t>
            </a:r>
            <a:r>
              <a:rPr lang="ru-RU" sz="1800" dirty="0">
                <a:latin typeface="Times New Roman" panose="02020603050405020304" pitchFamily="18" charset="0"/>
                <a:cs typeface="Times New Roman" panose="02020603050405020304" pitchFamily="18" charset="0"/>
              </a:rPr>
              <a:t>Трудовые мигранты действуют по схеме пограничной, маятниковой, челночной или сезонной миграции. Они приезжают на короткий срок, зарабатывают деньги и возвращаются обратно на родину.</a:t>
            </a:r>
          </a:p>
          <a:p>
            <a:pPr marL="0" indent="0" algn="just">
              <a:buNone/>
            </a:pPr>
            <a:r>
              <a:rPr lang="ru-RU" sz="1800" b="1" dirty="0">
                <a:latin typeface="Times New Roman" panose="02020603050405020304" pitchFamily="18" charset="0"/>
                <a:cs typeface="Times New Roman" panose="02020603050405020304" pitchFamily="18" charset="0"/>
              </a:rPr>
              <a:t>Стремление мигрантов приспособить</a:t>
            </a:r>
            <a:r>
              <a:rPr lang="ru-RU" sz="1800" dirty="0">
                <a:latin typeface="Times New Roman" panose="02020603050405020304" pitchFamily="18" charset="0"/>
                <a:cs typeface="Times New Roman" panose="02020603050405020304" pitchFamily="18" charset="0"/>
              </a:rPr>
              <a:t> возможности более благополучных регионов под свои нужды. Зарабатывают они в одной стране, а жить и тратить деньги предпочитают в другой.</a:t>
            </a:r>
          </a:p>
          <a:p>
            <a:pPr marL="0" indent="0">
              <a:buNone/>
            </a:pPr>
            <a:r>
              <a:rPr lang="ru-RU" sz="1800" dirty="0" smtClean="0">
                <a:latin typeface="Times New Roman" panose="02020603050405020304" pitchFamily="18" charset="0"/>
                <a:cs typeface="Times New Roman" panose="02020603050405020304" pitchFamily="18" charset="0"/>
              </a:rPr>
              <a:t>Многие </a:t>
            </a:r>
            <a:r>
              <a:rPr lang="ru-RU" sz="1800" dirty="0">
                <a:latin typeface="Times New Roman" panose="02020603050405020304" pitchFamily="18" charset="0"/>
                <a:cs typeface="Times New Roman" panose="02020603050405020304" pitchFamily="18" charset="0"/>
              </a:rPr>
              <a:t>страны Восточной Европы, такие как Прибалтийские Литва, Латвия и Эстония, очень благосклонно относятся к наплыву мигрантов из Украины, считая, что они помогут поддержать экономику и сдвинуть демографический баланс в этих стремительно стареющих странах.</a:t>
            </a:r>
          </a:p>
          <a:p>
            <a:pPr marL="0" indent="0">
              <a:buNone/>
            </a:pPr>
            <a:endParaRPr lang="ru-RU" sz="1800" dirty="0"/>
          </a:p>
        </p:txBody>
      </p:sp>
    </p:spTree>
    <p:extLst>
      <p:ext uri="{BB962C8B-B14F-4D97-AF65-F5344CB8AC3E}">
        <p14:creationId xmlns:p14="http://schemas.microsoft.com/office/powerpoint/2010/main" val="268176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040" y="188640"/>
            <a:ext cx="8640960" cy="1944216"/>
          </a:xfrm>
        </p:spPr>
        <p:txBody>
          <a:bodyPr>
            <a:normAutofit/>
          </a:bodyPr>
          <a:lstStyle/>
          <a:p>
            <a:r>
              <a:rPr lang="ru-RU" sz="2000" dirty="0" smtClean="0">
                <a:solidFill>
                  <a:schemeClr val="tx1"/>
                </a:solidFill>
              </a:rPr>
              <a:t>     </a:t>
            </a:r>
            <a:endParaRPr lang="ru-RU" sz="900" dirty="0"/>
          </a:p>
        </p:txBody>
      </p:sp>
      <p:sp>
        <p:nvSpPr>
          <p:cNvPr id="4" name="Rectangle 2"/>
          <p:cNvSpPr>
            <a:spLocks noChangeArrowheads="1"/>
          </p:cNvSpPr>
          <p:nvPr/>
        </p:nvSpPr>
        <p:spPr bwMode="auto">
          <a:xfrm>
            <a:off x="1067842" y="38610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77879" y="188640"/>
            <a:ext cx="8856984" cy="6740307"/>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Программа </a:t>
            </a:r>
            <a:r>
              <a:rPr lang="ru-RU" sz="2400" b="1" dirty="0" err="1">
                <a:latin typeface="Times New Roman" panose="02020603050405020304" pitchFamily="18" charset="0"/>
                <a:cs typeface="Times New Roman" panose="02020603050405020304" pitchFamily="18" charset="0"/>
              </a:rPr>
              <a:t>Erasmus</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новая программа Европейского Союза, направленная на поддержку сотрудничества в области образования, профессионального обучения, молодежи и спорта на период с 2014 по 2020 гг.</a:t>
            </a:r>
          </a:p>
          <a:p>
            <a:pPr algn="just"/>
            <a:r>
              <a:rPr lang="ru-RU" sz="2400" dirty="0" smtClean="0">
                <a:latin typeface="Times New Roman" panose="02020603050405020304" pitchFamily="18" charset="0"/>
                <a:cs typeface="Times New Roman" panose="02020603050405020304" pitchFamily="18" charset="0"/>
              </a:rPr>
              <a:t>Программа </a:t>
            </a:r>
            <a:r>
              <a:rPr lang="ru-RU" sz="2400" dirty="0">
                <a:latin typeface="Times New Roman" panose="02020603050405020304" pitchFamily="18" charset="0"/>
                <a:cs typeface="Times New Roman" panose="02020603050405020304" pitchFamily="18" charset="0"/>
              </a:rPr>
              <a:t>призвана стать эффективным инструментом содействия развитию человеческого и социального капитала в Европе и за ее пределами.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В </a:t>
            </a:r>
            <a:r>
              <a:rPr lang="ru-RU" sz="2400" b="1" dirty="0">
                <a:latin typeface="Times New Roman" panose="02020603050405020304" pitchFamily="18" charset="0"/>
                <a:cs typeface="Times New Roman" panose="02020603050405020304" pitchFamily="18" charset="0"/>
              </a:rPr>
              <a:t>задачи </a:t>
            </a:r>
            <a:r>
              <a:rPr lang="ru-RU" sz="2400" dirty="0">
                <a:latin typeface="Times New Roman" panose="02020603050405020304" pitchFamily="18" charset="0"/>
                <a:cs typeface="Times New Roman" panose="02020603050405020304" pitchFamily="18" charset="0"/>
              </a:rPr>
              <a:t>Программы входит создание нового качества сотрудничества, включая:</a:t>
            </a:r>
          </a:p>
          <a:p>
            <a:pPr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 использование</a:t>
            </a:r>
            <a:r>
              <a:rPr lang="ru-RU" sz="2400" dirty="0">
                <a:latin typeface="Times New Roman" panose="02020603050405020304" pitchFamily="18" charset="0"/>
                <a:cs typeface="Times New Roman" panose="02020603050405020304" pitchFamily="18" charset="0"/>
              </a:rPr>
              <a:t>, распространение и развитие ранее достигнутых результатов</a:t>
            </a:r>
          </a:p>
          <a:p>
            <a:pPr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 продвижение </a:t>
            </a:r>
            <a:r>
              <a:rPr lang="ru-RU" sz="2400" dirty="0">
                <a:latin typeface="Times New Roman" panose="02020603050405020304" pitchFamily="18" charset="0"/>
                <a:cs typeface="Times New Roman" panose="02020603050405020304" pitchFamily="18" charset="0"/>
              </a:rPr>
              <a:t>новых  идей и привлечение новых участников из сферы труда и гражданского общества</a:t>
            </a:r>
          </a:p>
          <a:p>
            <a:pPr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 создание </a:t>
            </a:r>
            <a:r>
              <a:rPr lang="ru-RU" sz="2400" dirty="0">
                <a:latin typeface="Times New Roman" panose="02020603050405020304" pitchFamily="18" charset="0"/>
                <a:cs typeface="Times New Roman" panose="02020603050405020304" pitchFamily="18" charset="0"/>
              </a:rPr>
              <a:t>и развитие новых форм сотрудничества</a:t>
            </a:r>
          </a:p>
          <a:p>
            <a:pPr algn="just"/>
            <a:r>
              <a:rPr lang="ru-RU" sz="2400" dirty="0">
                <a:latin typeface="Times New Roman" panose="02020603050405020304" pitchFamily="18" charset="0"/>
                <a:cs typeface="Times New Roman" panose="02020603050405020304" pitchFamily="18" charset="0"/>
              </a:rPr>
              <a:t>Программа интегрировала такие ранее действовавшие программы как: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LifeLong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learning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Programme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Youth</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Action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programme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Erasmus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Mundus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Programme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Alfa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Edulink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Tempus</a:t>
            </a:r>
            <a:r>
              <a:rPr lang="ru-RU" sz="2400" dirty="0">
                <a:latin typeface="Times New Roman" panose="02020603050405020304" pitchFamily="18" charset="0"/>
                <a:cs typeface="Times New Roman" panose="02020603050405020304" pitchFamily="18" charset="0"/>
              </a:rPr>
              <a:t> и другие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9036496" cy="504056"/>
          </a:xfrm>
        </p:spPr>
        <p:txBody>
          <a:bodyPr>
            <a:noAutofit/>
          </a:bodyPr>
          <a:lstStyle/>
          <a:p>
            <a:r>
              <a:rPr lang="ru-RU" sz="2000" b="1" dirty="0" smtClean="0">
                <a:latin typeface="Arial Black" panose="020B0A04020102020204" pitchFamily="34" charset="0"/>
                <a:cs typeface="Times New Roman" panose="02020603050405020304" pitchFamily="18" charset="0"/>
              </a:rPr>
              <a:t/>
            </a:r>
            <a:br>
              <a:rPr lang="ru-RU" sz="2000" b="1" dirty="0" smtClean="0">
                <a:latin typeface="Arial Black" panose="020B0A04020102020204" pitchFamily="34" charset="0"/>
                <a:cs typeface="Times New Roman" panose="02020603050405020304" pitchFamily="18" charset="0"/>
              </a:rPr>
            </a:br>
            <a:r>
              <a:rPr lang="ru-RU" sz="2000" b="1" dirty="0" smtClean="0">
                <a:latin typeface="Arial Black" panose="020B0A04020102020204" pitchFamily="34" charset="0"/>
                <a:cs typeface="Times New Roman" panose="02020603050405020304" pitchFamily="18" charset="0"/>
              </a:rPr>
              <a:t/>
            </a:r>
            <a:br>
              <a:rPr lang="ru-RU" sz="2000" b="1" dirty="0" smtClean="0">
                <a:latin typeface="Arial Black" panose="020B0A04020102020204" pitchFamily="34" charset="0"/>
                <a:cs typeface="Times New Roman" panose="02020603050405020304" pitchFamily="18" charset="0"/>
              </a:rPr>
            </a:br>
            <a:r>
              <a:rPr lang="ru-RU" sz="2000" b="1" dirty="0" smtClean="0">
                <a:latin typeface="Arial Black" panose="020B0A04020102020204" pitchFamily="34" charset="0"/>
                <a:cs typeface="Times New Roman" panose="02020603050405020304" pitchFamily="18" charset="0"/>
              </a:rPr>
              <a:t>4.3 СПРАВЕДЛИВОСТЬ И СИСТЕМА СОЦИАЛЬНОЙ ЗАЩИТЫ</a:t>
            </a:r>
            <a:r>
              <a:rPr lang="ru-RU" sz="1600" b="1" dirty="0" smtClean="0">
                <a:latin typeface="Arial Black" panose="020B0A04020102020204" pitchFamily="34" charset="0"/>
              </a:rPr>
              <a:t/>
            </a:r>
            <a:br>
              <a:rPr lang="ru-RU" sz="1600" b="1" dirty="0" smtClean="0">
                <a:latin typeface="Arial Black" panose="020B0A04020102020204" pitchFamily="34" charset="0"/>
              </a:rPr>
            </a:br>
            <a:r>
              <a:rPr lang="ru-RU" sz="1600" b="1" dirty="0" smtClean="0">
                <a:latin typeface="Arial Black" panose="020B0A04020102020204" pitchFamily="34" charset="0"/>
              </a:rPr>
              <a:t/>
            </a:r>
            <a:br>
              <a:rPr lang="ru-RU" sz="1600" b="1" dirty="0" smtClean="0">
                <a:latin typeface="Arial Black" panose="020B0A04020102020204" pitchFamily="34" charset="0"/>
              </a:rPr>
            </a:br>
            <a:endParaRPr lang="ru-RU" sz="1600" dirty="0">
              <a:latin typeface="Arial Black" panose="020B0A04020102020204" pitchFamily="34" charset="0"/>
            </a:endParaRPr>
          </a:p>
        </p:txBody>
      </p:sp>
      <p:sp>
        <p:nvSpPr>
          <p:cNvPr id="3" name="Объект 2"/>
          <p:cNvSpPr>
            <a:spLocks noGrp="1"/>
          </p:cNvSpPr>
          <p:nvPr>
            <p:ph idx="1"/>
          </p:nvPr>
        </p:nvSpPr>
        <p:spPr>
          <a:xfrm>
            <a:off x="28782" y="980728"/>
            <a:ext cx="9115218" cy="5760640"/>
          </a:xfrm>
        </p:spPr>
        <p:txBody>
          <a:bodyPr>
            <a:normAutofit fontScale="62500" lnSpcReduction="20000"/>
          </a:bodyPr>
          <a:lstStyle/>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Стратегия </a:t>
            </a:r>
            <a:r>
              <a:rPr lang="ru-RU" dirty="0">
                <a:latin typeface="Times New Roman" panose="02020603050405020304" pitchFamily="18" charset="0"/>
                <a:cs typeface="Times New Roman" panose="02020603050405020304" pitchFamily="18" charset="0"/>
              </a:rPr>
              <a:t>социальной инклюзии и разнообразия подчеркивает </a:t>
            </a:r>
            <a:r>
              <a:rPr lang="ru-RU" b="1" i="1" dirty="0">
                <a:latin typeface="Times New Roman" panose="02020603050405020304" pitchFamily="18" charset="0"/>
                <a:cs typeface="Times New Roman" panose="02020603050405020304" pitchFamily="18" charset="0"/>
              </a:rPr>
              <a:t>необходимость в </a:t>
            </a:r>
            <a:r>
              <a:rPr lang="ru-RU" b="1" i="1" dirty="0" smtClean="0">
                <a:latin typeface="Times New Roman" panose="02020603050405020304" pitchFamily="18" charset="0"/>
                <a:cs typeface="Times New Roman" panose="02020603050405020304" pitchFamily="18" charset="0"/>
              </a:rPr>
              <a:t>справедливости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 работе с молодыми людьми с меньшими возможностями. </a:t>
            </a:r>
            <a:r>
              <a:rPr lang="ru-RU" dirty="0" smtClean="0">
                <a:latin typeface="Times New Roman" panose="02020603050405020304" pitchFamily="18" charset="0"/>
                <a:cs typeface="Times New Roman" panose="02020603050405020304" pitchFamily="18" charset="0"/>
              </a:rPr>
              <a:t>Справедливость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это качество, позволяющее быть непредубежденным и честным. Справедливость подразумевает обеспечение для всех людей доступа к ресурсам, возможностям, </a:t>
            </a:r>
            <a:r>
              <a:rPr lang="ru-RU" dirty="0" smtClean="0">
                <a:latin typeface="Times New Roman" panose="02020603050405020304" pitchFamily="18" charset="0"/>
                <a:cs typeface="Times New Roman" panose="02020603050405020304" pitchFamily="18" charset="0"/>
              </a:rPr>
              <a:t>полномочиям </a:t>
            </a:r>
            <a:r>
              <a:rPr lang="ru-RU" dirty="0">
                <a:latin typeface="Times New Roman" panose="02020603050405020304" pitchFamily="18" charset="0"/>
                <a:cs typeface="Times New Roman" panose="02020603050405020304" pitchFamily="18" charset="0"/>
              </a:rPr>
              <a:t>и ответственности, которые им необходимы для раскрытия своего потенциала в полной мере. Она также подразумевает изменения, направленные на осознание и устранение несправедливых различий</a:t>
            </a:r>
            <a:r>
              <a:rPr lang="ru-RU" dirty="0" smtClean="0">
                <a:latin typeface="Times New Roman" panose="02020603050405020304" pitchFamily="18" charset="0"/>
                <a:cs typeface="Times New Roman" panose="02020603050405020304" pitchFamily="18" charset="0"/>
              </a:rPr>
              <a:t>.</a:t>
            </a:r>
          </a:p>
          <a:p>
            <a:pPr marL="0" indent="0" algn="just">
              <a:buNone/>
            </a:pPr>
            <a:r>
              <a:rPr lang="ru-RU" b="1" i="1" dirty="0" smtClean="0">
                <a:latin typeface="Times New Roman" panose="02020603050405020304" pitchFamily="18" charset="0"/>
                <a:cs typeface="Times New Roman" panose="02020603050405020304" pitchFamily="18" charset="0"/>
              </a:rPr>
              <a:t>Справедливость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equity</a:t>
            </a:r>
            <a:r>
              <a:rPr lang="ru-RU" dirty="0">
                <a:latin typeface="Times New Roman" panose="02020603050405020304" pitchFamily="18" charset="0"/>
                <a:cs typeface="Times New Roman" panose="02020603050405020304" pitchFamily="18" charset="0"/>
              </a:rPr>
              <a:t>» на англ. яз.) </a:t>
            </a:r>
            <a:r>
              <a:rPr lang="ru-RU" dirty="0" smtClean="0">
                <a:latin typeface="Times New Roman" panose="02020603050405020304" pitchFamily="18" charset="0"/>
                <a:cs typeface="Times New Roman" panose="02020603050405020304" pitchFamily="18" charset="0"/>
              </a:rPr>
              <a:t>- это </a:t>
            </a:r>
            <a:r>
              <a:rPr lang="ru-RU" dirty="0">
                <a:latin typeface="Times New Roman" panose="02020603050405020304" pitchFamily="18" charset="0"/>
                <a:cs typeface="Times New Roman" panose="02020603050405020304" pitchFamily="18" charset="0"/>
              </a:rPr>
              <a:t>не то же самое, что равенство («</a:t>
            </a:r>
            <a:r>
              <a:rPr lang="ru-RU" dirty="0" err="1">
                <a:latin typeface="Times New Roman" panose="02020603050405020304" pitchFamily="18" charset="0"/>
                <a:cs typeface="Times New Roman" panose="02020603050405020304" pitchFamily="18" charset="0"/>
              </a:rPr>
              <a:t>equality</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Равенство </a:t>
            </a:r>
            <a:r>
              <a:rPr lang="ru-RU" dirty="0">
                <a:latin typeface="Times New Roman" panose="02020603050405020304" pitchFamily="18" charset="0"/>
                <a:cs typeface="Times New Roman" panose="02020603050405020304" pitchFamily="18" charset="0"/>
              </a:rPr>
              <a:t>подразумевает одинаковость. Это </a:t>
            </a:r>
            <a:r>
              <a:rPr lang="ru-RU" dirty="0" smtClean="0">
                <a:latin typeface="Times New Roman" panose="02020603050405020304" pitchFamily="18" charset="0"/>
                <a:cs typeface="Times New Roman" panose="02020603050405020304" pitchFamily="18" charset="0"/>
              </a:rPr>
              <a:t>означает</a:t>
            </a:r>
            <a:r>
              <a:rPr lang="ru-RU" dirty="0">
                <a:latin typeface="Times New Roman" panose="02020603050405020304" pitchFamily="18" charset="0"/>
                <a:cs typeface="Times New Roman" panose="02020603050405020304" pitchFamily="18" charset="0"/>
              </a:rPr>
              <a:t>, что к каждому следует относиться </a:t>
            </a:r>
            <a:r>
              <a:rPr lang="ru-RU" dirty="0" smtClean="0">
                <a:latin typeface="Times New Roman" panose="02020603050405020304" pitchFamily="18" charset="0"/>
                <a:cs typeface="Times New Roman" panose="02020603050405020304" pitchFamily="18" charset="0"/>
              </a:rPr>
              <a:t>одинаково </a:t>
            </a:r>
            <a:r>
              <a:rPr lang="ru-RU" dirty="0">
                <a:latin typeface="Times New Roman" panose="02020603050405020304" pitchFamily="18" charset="0"/>
                <a:cs typeface="Times New Roman" panose="02020603050405020304" pitchFamily="18" charset="0"/>
              </a:rPr>
              <a:t>и давать всем одно и то же.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Принцип справедливости / равно </a:t>
            </a:r>
            <a:r>
              <a:rPr lang="ru-RU" dirty="0">
                <a:latin typeface="Times New Roman" panose="02020603050405020304" pitchFamily="18" charset="0"/>
                <a:cs typeface="Times New Roman" panose="02020603050405020304" pitchFamily="18" charset="0"/>
              </a:rPr>
              <a:t>справедливый подход, с другой стороны, принимает различия и </a:t>
            </a:r>
            <a:r>
              <a:rPr lang="ru-RU" dirty="0" smtClean="0">
                <a:latin typeface="Times New Roman" panose="02020603050405020304" pitchFamily="18" charset="0"/>
                <a:cs typeface="Times New Roman" panose="02020603050405020304" pitchFamily="18" charset="0"/>
              </a:rPr>
              <a:t>учитывает </a:t>
            </a:r>
            <a:r>
              <a:rPr lang="ru-RU" dirty="0">
                <a:latin typeface="Times New Roman" panose="02020603050405020304" pitchFamily="18" charset="0"/>
                <a:cs typeface="Times New Roman" panose="02020603050405020304" pitchFamily="18" charset="0"/>
              </a:rPr>
              <a:t>их, обеспечивая справедливый процесс и, в конечном итоге, справедливый (или </a:t>
            </a:r>
            <a:r>
              <a:rPr lang="ru-RU" dirty="0" smtClean="0">
                <a:latin typeface="Times New Roman" panose="02020603050405020304" pitchFamily="18" charset="0"/>
                <a:cs typeface="Times New Roman" panose="02020603050405020304" pitchFamily="18" charset="0"/>
              </a:rPr>
              <a:t>соразмерный</a:t>
            </a:r>
            <a:r>
              <a:rPr lang="ru-RU" dirty="0">
                <a:latin typeface="Times New Roman" panose="02020603050405020304" pitchFamily="18" charset="0"/>
                <a:cs typeface="Times New Roman" panose="02020603050405020304" pitchFamily="18" charset="0"/>
              </a:rPr>
              <a:t>) результат (</a:t>
            </a:r>
            <a:r>
              <a:rPr lang="ru-RU" b="1" i="1" dirty="0" err="1">
                <a:latin typeface="Times New Roman" panose="02020603050405020304" pitchFamily="18" charset="0"/>
                <a:cs typeface="Times New Roman" panose="02020603050405020304" pitchFamily="18" charset="0"/>
              </a:rPr>
              <a:t>Charvat</a:t>
            </a:r>
            <a:r>
              <a:rPr lang="ru-RU" b="1" i="1" dirty="0">
                <a:latin typeface="Times New Roman" panose="02020603050405020304" pitchFamily="18" charset="0"/>
                <a:cs typeface="Times New Roman" panose="02020603050405020304" pitchFamily="18" charset="0"/>
              </a:rPr>
              <a:t>, 2009</a:t>
            </a:r>
            <a:r>
              <a:rPr lang="ru-RU" dirty="0">
                <a:latin typeface="Times New Roman" panose="02020603050405020304" pitchFamily="18" charset="0"/>
                <a:cs typeface="Times New Roman" panose="02020603050405020304" pitchFamily="18" charset="0"/>
              </a:rPr>
              <a:t>). Несмотря на то, что равенство является благородной целью, мы часто забываем, что у людей могут быть разные отправные точки, а потому у них могут быть абсолютно разные потребности. Принцип </a:t>
            </a:r>
            <a:r>
              <a:rPr lang="ru-RU" dirty="0" smtClean="0">
                <a:latin typeface="Times New Roman" panose="02020603050405020304" pitchFamily="18" charset="0"/>
                <a:cs typeface="Times New Roman" panose="02020603050405020304" pitchFamily="18" charset="0"/>
              </a:rPr>
              <a:t>справедливости / равно </a:t>
            </a:r>
            <a:r>
              <a:rPr lang="ru-RU" dirty="0">
                <a:latin typeface="Times New Roman" panose="02020603050405020304" pitchFamily="18" charset="0"/>
                <a:cs typeface="Times New Roman" panose="02020603050405020304" pitchFamily="18" charset="0"/>
              </a:rPr>
              <a:t>справедливый подход (также употребляется как “право справедливости” в юридической </a:t>
            </a:r>
            <a:r>
              <a:rPr lang="ru-RU" dirty="0" smtClean="0">
                <a:latin typeface="Times New Roman" panose="02020603050405020304" pitchFamily="18" charset="0"/>
                <a:cs typeface="Times New Roman" panose="02020603050405020304" pitchFamily="18" charset="0"/>
              </a:rPr>
              <a:t>практике) </a:t>
            </a:r>
            <a:r>
              <a:rPr lang="ru-RU" dirty="0">
                <a:latin typeface="Times New Roman" panose="02020603050405020304" pitchFamily="18" charset="0"/>
                <a:cs typeface="Times New Roman" panose="02020603050405020304" pitchFamily="18" charset="0"/>
              </a:rPr>
              <a:t>не столько стремится относиться к людям одинаково, сколько пытается понять человека и дать ему то, в чем он нуждается</a:t>
            </a:r>
          </a:p>
        </p:txBody>
      </p:sp>
    </p:spTree>
    <p:extLst>
      <p:ext uri="{BB962C8B-B14F-4D97-AF65-F5344CB8AC3E}">
        <p14:creationId xmlns:p14="http://schemas.microsoft.com/office/powerpoint/2010/main" val="2498131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490066"/>
          </a:xfrm>
        </p:spPr>
        <p:txBody>
          <a:bodyPr>
            <a:noAutofit/>
          </a:bodyPr>
          <a:lstStyle/>
          <a:p>
            <a:r>
              <a:rPr lang="ru-RU" sz="1600" dirty="0" smtClean="0">
                <a:effectLst/>
                <a:latin typeface="Arial Black" panose="020B0A04020102020204" pitchFamily="34" charset="0"/>
              </a:rPr>
              <a:t>ОСНОВНЫЕ ДОСТИЖЕНИЯ ЕВРОПЕЙСКОГО СОЮЗА В ОБЛАСТИ  СОЦИАЛЬНОЙ ПОЛИТИКИ</a:t>
            </a:r>
            <a:endParaRPr lang="ru-RU" sz="1600" dirty="0">
              <a:latin typeface="Arial Black" panose="020B0A04020102020204" pitchFamily="34" charset="0"/>
            </a:endParaRPr>
          </a:p>
        </p:txBody>
      </p:sp>
      <p:sp>
        <p:nvSpPr>
          <p:cNvPr id="3" name="Объект 2"/>
          <p:cNvSpPr>
            <a:spLocks noGrp="1"/>
          </p:cNvSpPr>
          <p:nvPr>
            <p:ph idx="1"/>
          </p:nvPr>
        </p:nvSpPr>
        <p:spPr>
          <a:xfrm>
            <a:off x="28782" y="836712"/>
            <a:ext cx="9115218" cy="5904656"/>
          </a:xfrm>
        </p:spPr>
        <p:txBody>
          <a:bodyPr>
            <a:noAutofit/>
          </a:bodyPr>
          <a:lstStyle/>
          <a:p>
            <a:pPr marL="0" indent="0" algn="ctr">
              <a:buNone/>
            </a:pPr>
            <a:r>
              <a:rPr lang="ru-RU" sz="1800" b="1" dirty="0" smtClean="0">
                <a:effectLst/>
                <a:latin typeface="Arial Black" panose="020B0A04020102020204" pitchFamily="34" charset="0"/>
                <a:cs typeface="Times New Roman" panose="02020603050405020304" pitchFamily="18" charset="0"/>
              </a:rPr>
              <a:t>СВОБОДА ПЕРЕДВИЖЕНИЯ ТРУДЯЩИХСЯ</a:t>
            </a:r>
            <a:r>
              <a:rPr lang="ru-RU" sz="1800" dirty="0" smtClean="0">
                <a:effectLst/>
                <a:latin typeface="Arial Black" panose="020B0A04020102020204" pitchFamily="34" charset="0"/>
                <a:cs typeface="Times New Roman" panose="02020603050405020304" pitchFamily="18" charset="0"/>
              </a:rPr>
              <a:t> </a:t>
            </a:r>
          </a:p>
          <a:p>
            <a:pPr marL="0" indent="0" algn="just">
              <a:buNone/>
            </a:pPr>
            <a:r>
              <a:rPr lang="ru-RU" sz="1800" dirty="0" smtClean="0">
                <a:effectLst/>
                <a:latin typeface="Times New Roman" panose="02020603050405020304" pitchFamily="18" charset="0"/>
                <a:cs typeface="Times New Roman" panose="02020603050405020304" pitchFamily="18" charset="0"/>
              </a:rPr>
              <a:t>Право европейских граждан постоянно жить в стране ЕС, не будучи ее гражданином, распространяется на всех работающих по найму, на студентов, пенсионеров, бывших работодателей и лиц свободных профессий. Проблемы, возникающие в данной области, связаны с необходимостью взаимного признания профессиональной квалификации и университетских дипломов. Хотя в государствах-членах по-разному регулируются права на занятия профессиональной деятельностью, страны ЕС в принципе договорились о взаимном признании профессиональных квалификаций. ЕС содействует координации действий компетентных органов государств-членов и помогает гражданам получать информацию о возможностях применить свою квалификацию в других странах Союза. Специально для этого был учрежден информационный центр «</a:t>
            </a:r>
            <a:r>
              <a:rPr lang="ru-RU" sz="1800" dirty="0" err="1" smtClean="0">
                <a:effectLst/>
                <a:latin typeface="Times New Roman" panose="02020603050405020304" pitchFamily="18" charset="0"/>
                <a:cs typeface="Times New Roman" panose="02020603050405020304" pitchFamily="18" charset="0"/>
              </a:rPr>
              <a:t>Europe</a:t>
            </a:r>
            <a:r>
              <a:rPr lang="ru-RU" sz="1800" dirty="0" smtClean="0">
                <a:effectLst/>
                <a:latin typeface="Times New Roman" panose="02020603050405020304" pitchFamily="18" charset="0"/>
                <a:cs typeface="Times New Roman" panose="02020603050405020304" pitchFamily="18" charset="0"/>
              </a:rPr>
              <a:t> </a:t>
            </a:r>
            <a:r>
              <a:rPr lang="ru-RU" sz="1800" dirty="0" err="1" smtClean="0">
                <a:effectLst/>
                <a:latin typeface="Times New Roman" panose="02020603050405020304" pitchFamily="18" charset="0"/>
                <a:cs typeface="Times New Roman" panose="02020603050405020304" pitchFamily="18" charset="0"/>
              </a:rPr>
              <a:t>direct</a:t>
            </a:r>
            <a:r>
              <a:rPr lang="ru-RU" sz="1800" dirty="0" smtClean="0">
                <a:effectLst/>
                <a:latin typeface="Times New Roman" panose="02020603050405020304" pitchFamily="18" charset="0"/>
                <a:cs typeface="Times New Roman" panose="02020603050405020304" pitchFamily="18" charset="0"/>
              </a:rPr>
              <a:t>». </a:t>
            </a:r>
            <a:br>
              <a:rPr lang="ru-RU" sz="1800" dirty="0" smtClean="0">
                <a:effectLst/>
                <a:latin typeface="Times New Roman" panose="02020603050405020304" pitchFamily="18" charset="0"/>
                <a:cs typeface="Times New Roman" panose="02020603050405020304" pitchFamily="18" charset="0"/>
              </a:rPr>
            </a:br>
            <a:r>
              <a:rPr lang="ru-RU" sz="1800" dirty="0" smtClean="0">
                <a:effectLst/>
                <a:latin typeface="Times New Roman" panose="02020603050405020304" pitchFamily="18" charset="0"/>
                <a:cs typeface="Times New Roman" panose="02020603050405020304" pitchFamily="18" charset="0"/>
              </a:rPr>
              <a:t/>
            </a:r>
            <a:br>
              <a:rPr lang="ru-RU" sz="1800" dirty="0" smtClean="0">
                <a:effectLst/>
                <a:latin typeface="Times New Roman" panose="02020603050405020304" pitchFamily="18" charset="0"/>
                <a:cs typeface="Times New Roman" panose="02020603050405020304" pitchFamily="18" charset="0"/>
              </a:rPr>
            </a:br>
            <a:r>
              <a:rPr lang="ru-RU" sz="1800" dirty="0" smtClean="0">
                <a:effectLst/>
                <a:latin typeface="Times New Roman" panose="02020603050405020304" pitchFamily="18" charset="0"/>
                <a:cs typeface="Times New Roman" panose="02020603050405020304" pitchFamily="18" charset="0"/>
              </a:rPr>
              <a:t>                           </a:t>
            </a:r>
            <a:r>
              <a:rPr lang="ru-RU" sz="1800" b="1" dirty="0" smtClean="0">
                <a:effectLst/>
                <a:latin typeface="Arial Black" panose="020B0A04020102020204" pitchFamily="34" charset="0"/>
                <a:cs typeface="Times New Roman" panose="02020603050405020304" pitchFamily="18" charset="0"/>
              </a:rPr>
              <a:t>ГИГИЕНА И БЕЗОПАСНОСТЬ НА РАБОЧЕМ  МЕСТЕ</a:t>
            </a:r>
          </a:p>
          <a:p>
            <a:pPr marL="0" indent="0" algn="just">
              <a:buNone/>
            </a:pPr>
            <a:r>
              <a:rPr lang="ru-RU" sz="1800" dirty="0" smtClean="0">
                <a:effectLst/>
                <a:latin typeface="Times New Roman" panose="02020603050405020304" pitchFamily="18" charset="0"/>
                <a:cs typeface="Times New Roman" panose="02020603050405020304" pitchFamily="18" charset="0"/>
              </a:rPr>
              <a:t> Советом принята серия директив, которые устанавливают общие параметры здоровых и безопасных условий труда во всех отраслях производства, и особые нормы для отдельных отраслей промышленности. Законодательство ЕС также обеспечивает охрану здоровья и безопасность лиц, работающих неполный день. Так директивы 98/24/ЕС и 90/394/ЕЕС о химических реагентах и канцерогенах возлагают на производителя ответственность за безопасную работу с химикалиями, и обязательство информировать работников о степени опасности производимых ими веществ. Европейское агентство по охране здоровья и безопасности на рабочем месте было учреждено в 1995 г. и находится в Бильбао (Испания). </a:t>
            </a:r>
            <a:br>
              <a:rPr lang="ru-RU" sz="1800" dirty="0" smtClean="0">
                <a:effectLst/>
                <a:latin typeface="Times New Roman" panose="02020603050405020304" pitchFamily="18" charset="0"/>
                <a:cs typeface="Times New Roman" panose="02020603050405020304" pitchFamily="18" charset="0"/>
              </a:rPr>
            </a:br>
            <a:r>
              <a:rPr lang="ru-RU" sz="1800" dirty="0" smtClean="0">
                <a:effectLst/>
                <a:latin typeface="Times New Roman" panose="02020603050405020304" pitchFamily="18" charset="0"/>
                <a:cs typeface="Times New Roman" panose="02020603050405020304" pitchFamily="18" charset="0"/>
              </a:rPr>
              <a:t/>
            </a:r>
            <a:br>
              <a:rPr lang="ru-RU" sz="1800" dirty="0" smtClean="0">
                <a:effectLst/>
                <a:latin typeface="Times New Roman" panose="02020603050405020304" pitchFamily="18" charset="0"/>
                <a:cs typeface="Times New Roman" panose="02020603050405020304" pitchFamily="18" charset="0"/>
              </a:rPr>
            </a:br>
            <a:r>
              <a:rPr lang="ru-RU" sz="1600" dirty="0" smtClean="0">
                <a:effectLst/>
              </a:rPr>
              <a:t>• </a:t>
            </a:r>
            <a:r>
              <a:rPr lang="ru-RU" sz="1600" b="1" dirty="0" smtClean="0">
                <a:effectLst/>
              </a:rPr>
              <a:t>Условия труда</a:t>
            </a:r>
            <a:r>
              <a:rPr lang="ru-RU" sz="1600" dirty="0" smtClean="0">
                <a:effectLst/>
              </a:rPr>
              <a:t>. Советом приняты директивы, регулирующие условия труда для беременных женщин (1991 г.), о предоставлении гарантий по контракту о найме (1992 г.), о продолжительности рабочего времени (1993 г.), об отпуске по уходу за ребенком (1996 г.), об обеспечения равных прав для временных работников (1997 г.) и о правах лиц, нанятых на работу на фиксированный срок (1999 г.). а также перерывы для отдыха: 11 часов ежедневно и 35 часов каждую неделю. </a:t>
            </a:r>
            <a:br>
              <a:rPr lang="ru-RU" sz="1600" dirty="0" smtClean="0">
                <a:effectLst/>
              </a:rPr>
            </a:br>
            <a:r>
              <a:rPr lang="ru-RU" sz="1600" dirty="0" smtClean="0">
                <a:effectLst/>
              </a:rPr>
              <a:t/>
            </a:r>
            <a:br>
              <a:rPr lang="ru-RU" sz="1600" dirty="0" smtClean="0">
                <a:effectLst/>
              </a:rPr>
            </a:br>
            <a:r>
              <a:rPr lang="ru-RU" sz="1600" dirty="0" smtClean="0">
                <a:effectLst/>
              </a:rPr>
              <a:t>• </a:t>
            </a:r>
            <a:r>
              <a:rPr lang="ru-RU" sz="1600" b="1" dirty="0" smtClean="0">
                <a:effectLst/>
              </a:rPr>
              <a:t>Право рабочих на консультации по производственным вопросам</a:t>
            </a:r>
            <a:r>
              <a:rPr lang="ru-RU" sz="1600" dirty="0" smtClean="0">
                <a:effectLst/>
              </a:rPr>
              <a:t>. Директива об информировании наемных работников и консультаций с ними на предприятиях и в группах предприятий европейского масштаба была принята Советом в 1994 г. (в 1997 г. – для Великобритании). Фирмы и группы, где занято не менее 150 человек в каждой из двух и более стран ЕС и имеющие в целом не менее 1000 работников, должны по требованию последних создать Европейский рабочий совет, который участвует в рассмотрении производственных вопросов. К концу 1990-х годов подобные советы имели уже около 600 ТНК, действующих на территории ЕС. Директива, устанавливающая общие правила информирования и консультирования наемных работников, была принята в 2002 г. </a:t>
            </a:r>
            <a:br>
              <a:rPr lang="ru-RU" sz="1600" dirty="0" smtClean="0">
                <a:effectLst/>
              </a:rPr>
            </a:br>
            <a:r>
              <a:rPr lang="ru-RU" sz="1600" dirty="0" smtClean="0">
                <a:effectLst/>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043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490066"/>
          </a:xfrm>
        </p:spPr>
        <p:txBody>
          <a:bodyPr>
            <a:noAutofit/>
          </a:bodyPr>
          <a:lstStyle/>
          <a:p>
            <a:r>
              <a:rPr lang="ru-RU" sz="1600" dirty="0" smtClean="0">
                <a:effectLst/>
                <a:latin typeface="Arial Black" panose="020B0A04020102020204" pitchFamily="34" charset="0"/>
              </a:rPr>
              <a:t>ОСНОВНЫЕ ДОСТИЖЕНИЯ ЕВРОПЕЙСКОГО СОЮЗА В ОБЛАСТИ  СОЦИАЛЬНОЙ ПОЛИТИКИ</a:t>
            </a:r>
            <a:endParaRPr lang="ru-RU" sz="1600" dirty="0">
              <a:latin typeface="Arial Black" panose="020B0A04020102020204" pitchFamily="34" charset="0"/>
            </a:endParaRPr>
          </a:p>
        </p:txBody>
      </p:sp>
      <p:sp>
        <p:nvSpPr>
          <p:cNvPr id="3" name="Объект 2"/>
          <p:cNvSpPr>
            <a:spLocks noGrp="1"/>
          </p:cNvSpPr>
          <p:nvPr>
            <p:ph idx="1"/>
          </p:nvPr>
        </p:nvSpPr>
        <p:spPr>
          <a:xfrm>
            <a:off x="28782" y="836712"/>
            <a:ext cx="9115218" cy="5904656"/>
          </a:xfrm>
        </p:spPr>
        <p:txBody>
          <a:bodyPr>
            <a:noAutofit/>
          </a:bodyPr>
          <a:lstStyle/>
          <a:p>
            <a:pPr marL="0" indent="0" algn="ctr">
              <a:buNone/>
            </a:pPr>
            <a:endParaRPr lang="ru-RU" sz="1800" b="1" dirty="0" smtClean="0">
              <a:effectLst/>
              <a:latin typeface="Times New Roman" panose="02020603050405020304" pitchFamily="18" charset="0"/>
              <a:cs typeface="Times New Roman" panose="02020603050405020304" pitchFamily="18" charset="0"/>
            </a:endParaRPr>
          </a:p>
          <a:p>
            <a:pPr marL="0" indent="0" algn="ctr">
              <a:buNone/>
            </a:pPr>
            <a:r>
              <a:rPr lang="ru-RU" sz="1800" b="1" dirty="0" smtClean="0">
                <a:effectLst/>
                <a:latin typeface="Arial Black" panose="020B0A04020102020204" pitchFamily="34" charset="0"/>
                <a:cs typeface="Times New Roman" panose="02020603050405020304" pitchFamily="18" charset="0"/>
              </a:rPr>
              <a:t>УСЛОВИЯ ТРУДА</a:t>
            </a:r>
          </a:p>
          <a:p>
            <a:pPr marL="0" indent="0" algn="just">
              <a:buNone/>
            </a:pPr>
            <a:r>
              <a:rPr lang="ru-RU" sz="1800" dirty="0" smtClean="0">
                <a:effectLst/>
                <a:latin typeface="Times New Roman" panose="02020603050405020304" pitchFamily="18" charset="0"/>
                <a:cs typeface="Times New Roman" panose="02020603050405020304" pitchFamily="18" charset="0"/>
              </a:rPr>
              <a:t> Советом приняты директивы, регулирующие условия труда для беременных женщин (1991 г.), о предоставлении гарантий по контракту о найме (1992 г.), о продолжительности рабочего времени (1993 г.), об отпуске по уходу за ребенком (1996 г.), об обеспечения равных прав для временных работников (1997 г.) и о правах лиц, нанятых на работу на фиксированный срок (1999 г.). а также перерывы для отдыха: 11 часов ежедневно и 35 часов каждую неделю.</a:t>
            </a:r>
          </a:p>
          <a:p>
            <a:pPr marL="0" indent="0" algn="just">
              <a:buNone/>
            </a:pPr>
            <a:endParaRPr lang="ru-RU" sz="1800" b="1" dirty="0">
              <a:latin typeface="Times New Roman" panose="02020603050405020304" pitchFamily="18" charset="0"/>
              <a:cs typeface="Times New Roman" panose="02020603050405020304" pitchFamily="18" charset="0"/>
            </a:endParaRPr>
          </a:p>
          <a:p>
            <a:pPr marL="0" indent="0" algn="just">
              <a:buNone/>
            </a:pPr>
            <a:r>
              <a:rPr lang="ru-RU" sz="1800" b="1" dirty="0" smtClean="0">
                <a:effectLst/>
                <a:latin typeface="Times New Roman" panose="02020603050405020304" pitchFamily="18" charset="0"/>
                <a:cs typeface="Times New Roman" panose="02020603050405020304" pitchFamily="18" charset="0"/>
              </a:rPr>
              <a:t>                                     </a:t>
            </a:r>
            <a:r>
              <a:rPr lang="ru-RU" sz="1800" b="1" dirty="0" smtClean="0">
                <a:effectLst/>
                <a:latin typeface="Arial Black" panose="020B0A04020102020204" pitchFamily="34" charset="0"/>
                <a:cs typeface="Times New Roman" panose="02020603050405020304" pitchFamily="18" charset="0"/>
              </a:rPr>
              <a:t>ПРАВО РАБОЧИХ НА КОНСУЛЬТАЦИИ </a:t>
            </a:r>
          </a:p>
          <a:p>
            <a:pPr marL="0" indent="0" algn="just">
              <a:buNone/>
            </a:pPr>
            <a:r>
              <a:rPr lang="ru-RU" sz="1800" b="1" dirty="0" smtClean="0">
                <a:effectLst/>
                <a:latin typeface="Arial Black" panose="020B0A04020102020204" pitchFamily="34" charset="0"/>
                <a:cs typeface="Times New Roman" panose="02020603050405020304" pitchFamily="18" charset="0"/>
              </a:rPr>
              <a:t>                                  ПО ПРОИЗВОДСТВЕННЫМ ВОПРОСАМ</a:t>
            </a:r>
          </a:p>
          <a:p>
            <a:pPr marL="0" indent="0" algn="just">
              <a:buNone/>
            </a:pPr>
            <a:r>
              <a:rPr lang="ru-RU" sz="1800" dirty="0" smtClean="0">
                <a:effectLst/>
                <a:latin typeface="Times New Roman" panose="02020603050405020304" pitchFamily="18" charset="0"/>
                <a:cs typeface="Times New Roman" panose="02020603050405020304" pitchFamily="18" charset="0"/>
              </a:rPr>
              <a:t> Директива об информировании наемных работников и консультаций с ними на предприятиях и в группах предприятий европейского масштаба была принята Советом в 1994 г. (в 1997 г. – для Великобритании). Фирмы и группы, где занято не менее 150 человек в каждой из двух и более стран ЕС и имеющие в целом не менее 1000 работников, должны по требованию последних создать Европейский рабочий совет, который участвует в рассмотрении производственных вопросов. К концу 1990-х годов подобные советы имели уже около 600 ТНК, действующих на территории ЕС. Директива, устанавливающая общие правила информирования и консультирования наемных работников, была принята в 2002 г. </a:t>
            </a:r>
            <a:br>
              <a:rPr lang="ru-RU" sz="1800" dirty="0" smtClean="0">
                <a:effectLst/>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645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490066"/>
          </a:xfrm>
        </p:spPr>
        <p:txBody>
          <a:bodyPr>
            <a:noAutofit/>
          </a:bodyPr>
          <a:lstStyle/>
          <a:p>
            <a:r>
              <a:rPr lang="ru-RU" sz="1600" dirty="0" smtClean="0">
                <a:effectLst/>
                <a:latin typeface="Arial Black" panose="020B0A04020102020204" pitchFamily="34" charset="0"/>
              </a:rPr>
              <a:t>ОСНОВНЫЕ ДОСТИЖЕНИЯ ЕВРОПЕЙСКОГО СОЮЗА В ОБЛАСТИ  СОЦИАЛЬНОЙ ПОЛИТИКИ</a:t>
            </a:r>
            <a:endParaRPr lang="ru-RU" sz="1600" dirty="0">
              <a:latin typeface="Arial Black" panose="020B0A04020102020204" pitchFamily="34" charset="0"/>
            </a:endParaRPr>
          </a:p>
        </p:txBody>
      </p:sp>
      <p:sp>
        <p:nvSpPr>
          <p:cNvPr id="3" name="Объект 2"/>
          <p:cNvSpPr>
            <a:spLocks noGrp="1"/>
          </p:cNvSpPr>
          <p:nvPr>
            <p:ph idx="1"/>
          </p:nvPr>
        </p:nvSpPr>
        <p:spPr>
          <a:xfrm>
            <a:off x="28782" y="836712"/>
            <a:ext cx="9115218" cy="5904656"/>
          </a:xfrm>
        </p:spPr>
        <p:txBody>
          <a:bodyPr>
            <a:noAutofit/>
          </a:bodyPr>
          <a:lstStyle/>
          <a:p>
            <a:pPr marL="0" indent="0" algn="ctr">
              <a:buNone/>
            </a:pPr>
            <a:endParaRPr lang="ru-RU" sz="1800" b="1" dirty="0" smtClean="0">
              <a:effectLst/>
              <a:latin typeface="Arial Black" panose="020B0A04020102020204" pitchFamily="34" charset="0"/>
            </a:endParaRPr>
          </a:p>
          <a:p>
            <a:pPr marL="0" indent="0" algn="ctr">
              <a:buNone/>
            </a:pPr>
            <a:endParaRPr lang="ru-RU" sz="1800" b="1" dirty="0">
              <a:latin typeface="Arial Black" panose="020B0A04020102020204" pitchFamily="34" charset="0"/>
            </a:endParaRPr>
          </a:p>
          <a:p>
            <a:pPr marL="0" indent="0" algn="ctr">
              <a:buNone/>
            </a:pPr>
            <a:r>
              <a:rPr lang="ru-RU" sz="1800" b="1" dirty="0" smtClean="0">
                <a:effectLst/>
                <a:latin typeface="Arial Black" panose="020B0A04020102020204" pitchFamily="34" charset="0"/>
              </a:rPr>
              <a:t>РАВЕНСТВО МУЖЧИН И ЖЕНЩИН</a:t>
            </a:r>
          </a:p>
          <a:p>
            <a:pPr marL="0" indent="0" algn="just">
              <a:buNone/>
            </a:pPr>
            <a:r>
              <a:rPr lang="ru-RU" sz="1800" dirty="0" smtClean="0">
                <a:effectLst/>
              </a:rPr>
              <a:t> Соответствующее законодательство появилось в ЕС 1976 г. и было изменено в 2002 г. Вследствие этого доказывать соблюдение на предприятии правил, обеспечивающих равенство работников мужского и женского пола, теперь в основном приходится нанимателю. Впрочем, уже в 1970-е годы общие европейские нормы гендерного равенства, шли заметно дальше норм большинства государств-членов. </a:t>
            </a:r>
            <a:br>
              <a:rPr lang="ru-RU" sz="1800" dirty="0" smtClean="0">
                <a:effectLst/>
              </a:rPr>
            </a:br>
            <a:r>
              <a:rPr lang="ru-RU" sz="1800" dirty="0" smtClean="0">
                <a:effectLst/>
              </a:rPr>
              <a:t>     </a:t>
            </a:r>
            <a:br>
              <a:rPr lang="ru-RU" sz="1800" dirty="0" smtClean="0">
                <a:effectLst/>
              </a:rPr>
            </a:br>
            <a:r>
              <a:rPr lang="ru-RU" sz="1800" dirty="0" smtClean="0">
                <a:effectLst/>
              </a:rPr>
              <a:t>                                     </a:t>
            </a:r>
            <a:r>
              <a:rPr lang="ru-RU" sz="1800" b="1" dirty="0" smtClean="0">
                <a:effectLst/>
                <a:latin typeface="Arial Black" panose="020B0A04020102020204" pitchFamily="34" charset="0"/>
              </a:rPr>
              <a:t>АНТИ-ДИСКРИМИНАЦИОННЫЕ МЕРЫ</a:t>
            </a:r>
            <a:r>
              <a:rPr lang="ru-RU" sz="1800" dirty="0" smtClean="0">
                <a:effectLst/>
              </a:rPr>
              <a:t>.</a:t>
            </a:r>
          </a:p>
          <a:p>
            <a:pPr marL="0" indent="0" algn="just">
              <a:buNone/>
            </a:pPr>
            <a:r>
              <a:rPr lang="ru-RU" sz="1800" dirty="0" smtClean="0">
                <a:effectLst/>
              </a:rPr>
              <a:t>Ст. 13 Амстердамского договора содержит «общий пункт об отказе от дискриминации». В 2000 г. были приняты директива о равном отношении к работникам вне зависимости от их расы или этнической принадлежности и директива о равном отношении к работникам вне зависимости от их религиозной самоидентификации, наличия инвалидности, возраста или сексуальной ориентации. В целом новое законодательство ЕС в данной сфере гораздо шире по охвату, чем имевшееся ранее в отдельных государствах-членах. </a:t>
            </a:r>
            <a:endParaRPr lang="ru-RU" sz="1800" b="1"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455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490066"/>
          </a:xfrm>
        </p:spPr>
        <p:txBody>
          <a:bodyPr>
            <a:noAutofit/>
          </a:bodyPr>
          <a:lstStyle/>
          <a:p>
            <a:r>
              <a:rPr lang="ru-RU" sz="1600" dirty="0" smtClean="0">
                <a:effectLst/>
                <a:latin typeface="Arial Black" panose="020B0A04020102020204" pitchFamily="34" charset="0"/>
              </a:rPr>
              <a:t>ОСНОВНЫЕ ДОСТИЖЕНИЯ ЕВРОПЕЙСКОГО СОЮЗА В ОБЛАСТИ  СОЦИАЛЬНОЙ ПОЛИТИКИ</a:t>
            </a:r>
            <a:endParaRPr lang="ru-RU" sz="1600" dirty="0">
              <a:latin typeface="Arial Black" panose="020B0A04020102020204" pitchFamily="34" charset="0"/>
            </a:endParaRPr>
          </a:p>
        </p:txBody>
      </p:sp>
      <p:sp>
        <p:nvSpPr>
          <p:cNvPr id="3" name="Объект 2"/>
          <p:cNvSpPr>
            <a:spLocks noGrp="1"/>
          </p:cNvSpPr>
          <p:nvPr>
            <p:ph idx="1"/>
          </p:nvPr>
        </p:nvSpPr>
        <p:spPr>
          <a:xfrm>
            <a:off x="28782" y="836712"/>
            <a:ext cx="9115218" cy="5904656"/>
          </a:xfrm>
        </p:spPr>
        <p:txBody>
          <a:bodyPr>
            <a:noAutofit/>
          </a:bodyPr>
          <a:lstStyle/>
          <a:p>
            <a:pPr marL="0" indent="0" algn="ctr">
              <a:buNone/>
            </a:pPr>
            <a:endParaRPr lang="ru-RU" sz="1800" b="1" dirty="0" smtClean="0">
              <a:effectLst/>
              <a:latin typeface="Arial Black" panose="020B0A04020102020204" pitchFamily="34" charset="0"/>
            </a:endParaRPr>
          </a:p>
          <a:p>
            <a:pPr marL="0" indent="0" algn="ctr">
              <a:buNone/>
            </a:pPr>
            <a:r>
              <a:rPr lang="ru-RU" sz="1800" b="1" dirty="0" smtClean="0">
                <a:effectLst/>
                <a:latin typeface="Arial Black" panose="020B0A04020102020204" pitchFamily="34" charset="0"/>
              </a:rPr>
              <a:t>ЗАНЯТОСТЬ</a:t>
            </a:r>
            <a:endParaRPr lang="ru-RU" sz="1800" dirty="0" smtClean="0">
              <a:effectLst/>
              <a:latin typeface="Arial Black" panose="020B0A04020102020204" pitchFamily="34" charset="0"/>
            </a:endParaRPr>
          </a:p>
          <a:p>
            <a:pPr marL="0" indent="0" algn="ctr">
              <a:buNone/>
            </a:pPr>
            <a:endParaRPr lang="ru-RU" sz="1800" dirty="0"/>
          </a:p>
          <a:p>
            <a:pPr marL="0" indent="0" algn="just">
              <a:buNone/>
            </a:pPr>
            <a:r>
              <a:rPr lang="ru-RU" sz="2000" dirty="0" smtClean="0">
                <a:effectLst/>
                <a:latin typeface="Times New Roman" panose="02020603050405020304" pitchFamily="18" charset="0"/>
                <a:cs typeface="Times New Roman" panose="02020603050405020304" pitchFamily="18" charset="0"/>
              </a:rPr>
              <a:t>Согласно основополагающему договору каждая страна-участница должна представлять институтам ЕС национальный план действий по обеспечению занятости. Опираясь на эти планы, Комиссия и Совет дают национальным правительствам рекомендации необязательного характера, облекая их в форму совместного доклада о занятости. Кроме того, была учреждена сеть европейских служб занятости (EURES – </a:t>
            </a:r>
            <a:r>
              <a:rPr lang="ru-RU" sz="2000" dirty="0" err="1" smtClean="0">
                <a:effectLst/>
                <a:latin typeface="Times New Roman" panose="02020603050405020304" pitchFamily="18" charset="0"/>
                <a:cs typeface="Times New Roman" panose="02020603050405020304" pitchFamily="18" charset="0"/>
              </a:rPr>
              <a:t>European</a:t>
            </a:r>
            <a:r>
              <a:rPr lang="ru-RU" sz="2000" dirty="0" smtClean="0">
                <a:effectLst/>
                <a:latin typeface="Times New Roman" panose="02020603050405020304" pitchFamily="18" charset="0"/>
                <a:cs typeface="Times New Roman" panose="02020603050405020304" pitchFamily="18" charset="0"/>
              </a:rPr>
              <a:t> </a:t>
            </a:r>
            <a:r>
              <a:rPr lang="ru-RU" sz="2000" dirty="0" err="1" smtClean="0">
                <a:effectLst/>
                <a:latin typeface="Times New Roman" panose="02020603050405020304" pitchFamily="18" charset="0"/>
                <a:cs typeface="Times New Roman" panose="02020603050405020304" pitchFamily="18" charset="0"/>
              </a:rPr>
              <a:t>Employment</a:t>
            </a:r>
            <a:r>
              <a:rPr lang="ru-RU" sz="2000" dirty="0" smtClean="0">
                <a:effectLst/>
                <a:latin typeface="Times New Roman" panose="02020603050405020304" pitchFamily="18" charset="0"/>
                <a:cs typeface="Times New Roman" panose="02020603050405020304" pitchFamily="18" charset="0"/>
              </a:rPr>
              <a:t> </a:t>
            </a:r>
            <a:r>
              <a:rPr lang="ru-RU" sz="2000" dirty="0" err="1" smtClean="0">
                <a:effectLst/>
                <a:latin typeface="Times New Roman" panose="02020603050405020304" pitchFamily="18" charset="0"/>
                <a:cs typeface="Times New Roman" panose="02020603050405020304" pitchFamily="18" charset="0"/>
              </a:rPr>
              <a:t>Services</a:t>
            </a:r>
            <a:r>
              <a:rPr lang="ru-RU" sz="2000" dirty="0" smtClean="0">
                <a:effectLst/>
                <a:latin typeface="Times New Roman" panose="02020603050405020304" pitchFamily="18" charset="0"/>
                <a:cs typeface="Times New Roman" panose="02020603050405020304" pitchFamily="18" charset="0"/>
              </a:rPr>
              <a:t>), с 1994 г. объединившая национальные агентства по занятости, профсоюзы и организации предпринимателей, которая содействует трансграничному найму работников. Подчеркнем еще раз, что ЕС не в состоянии принудить государства-члены к проведению общей политики на рынке труда.</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580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720080"/>
          </a:xfrm>
        </p:spPr>
        <p:txBody>
          <a:bodyPr>
            <a:noAutofit/>
          </a:bodyPr>
          <a:lstStyle/>
          <a:p>
            <a:r>
              <a:rPr lang="ru-RU" sz="3200" b="1" dirty="0" smtClean="0">
                <a:latin typeface="Arial Black" panose="020B0A04020102020204" pitchFamily="34" charset="0"/>
              </a:rPr>
              <a:t/>
            </a:r>
            <a:br>
              <a:rPr lang="ru-RU" sz="3200" b="1" dirty="0" smtClean="0">
                <a:latin typeface="Arial Black" panose="020B0A04020102020204" pitchFamily="34" charset="0"/>
              </a:rPr>
            </a:br>
            <a:r>
              <a:rPr lang="ru-RU" sz="2400" b="1" dirty="0" smtClean="0">
                <a:latin typeface="Arial Black" panose="020B0A04020102020204" pitchFamily="34" charset="0"/>
              </a:rPr>
              <a:t/>
            </a:r>
            <a:br>
              <a:rPr lang="ru-RU" sz="2400" b="1" dirty="0" smtClean="0">
                <a:latin typeface="Arial Black" panose="020B0A04020102020204" pitchFamily="34" charset="0"/>
              </a:rPr>
            </a:br>
            <a:r>
              <a:rPr lang="ru-RU" sz="2400" b="1" dirty="0" smtClean="0">
                <a:latin typeface="Arial Black" panose="020B0A04020102020204" pitchFamily="34" charset="0"/>
              </a:rPr>
              <a:t>4. </a:t>
            </a:r>
            <a:r>
              <a:rPr lang="ru-RU" sz="2400" b="1" dirty="0">
                <a:latin typeface="Arial Black" panose="020B0A04020102020204" pitchFamily="34" charset="0"/>
              </a:rPr>
              <a:t>4</a:t>
            </a:r>
            <a:r>
              <a:rPr lang="ru-RU" sz="2400" b="1" dirty="0" smtClean="0">
                <a:latin typeface="Arial Black" panose="020B0A04020102020204" pitchFamily="34" charset="0"/>
              </a:rPr>
              <a:t> Европейская стратегия занятости (ЕСЗ)</a:t>
            </a:r>
            <a:br>
              <a:rPr lang="ru-RU" sz="2400" b="1" dirty="0" smtClean="0">
                <a:latin typeface="Arial Black" panose="020B0A04020102020204" pitchFamily="34" charset="0"/>
              </a:rPr>
            </a:br>
            <a:r>
              <a:rPr lang="ru-RU" sz="2400" b="1" dirty="0" err="1" smtClean="0">
                <a:latin typeface="Arial Black" panose="020B0A04020102020204" pitchFamily="34" charset="0"/>
              </a:rPr>
              <a:t>European</a:t>
            </a:r>
            <a:r>
              <a:rPr lang="ru-RU" sz="2400" b="1" dirty="0" smtClean="0">
                <a:latin typeface="Arial Black" panose="020B0A04020102020204" pitchFamily="34" charset="0"/>
              </a:rPr>
              <a:t> </a:t>
            </a:r>
            <a:r>
              <a:rPr lang="ru-RU" sz="2400" b="1" dirty="0" err="1" smtClean="0">
                <a:latin typeface="Arial Black" panose="020B0A04020102020204" pitchFamily="34" charset="0"/>
              </a:rPr>
              <a:t>Employment</a:t>
            </a:r>
            <a:r>
              <a:rPr lang="ru-RU" sz="2400" b="1" dirty="0" smtClean="0">
                <a:latin typeface="Arial Black" panose="020B0A04020102020204" pitchFamily="34" charset="0"/>
              </a:rPr>
              <a:t> </a:t>
            </a:r>
            <a:r>
              <a:rPr lang="ru-RU" sz="2400" b="1" dirty="0" err="1" smtClean="0">
                <a:latin typeface="Arial Black" panose="020B0A04020102020204" pitchFamily="34" charset="0"/>
              </a:rPr>
              <a:t>Strategy</a:t>
            </a:r>
            <a:r>
              <a:rPr lang="ru-RU" sz="2400" b="1" dirty="0" smtClean="0">
                <a:latin typeface="Arial Black" panose="020B0A04020102020204" pitchFamily="34" charset="0"/>
              </a:rPr>
              <a:t> (EES)</a:t>
            </a:r>
            <a:r>
              <a:rPr lang="ru-RU" sz="2400" dirty="0" smtClean="0">
                <a:latin typeface="Arial Black" panose="020B0A04020102020204" pitchFamily="34" charset="0"/>
              </a:rPr>
              <a:t> </a:t>
            </a:r>
            <a:r>
              <a:rPr lang="ru-RU" sz="3200" dirty="0" smtClean="0">
                <a:latin typeface="Arial Black" panose="020B0A04020102020204" pitchFamily="34" charset="0"/>
              </a:rPr>
              <a:t/>
            </a:r>
            <a:br>
              <a:rPr lang="ru-RU" sz="3200" dirty="0" smtClean="0">
                <a:latin typeface="Arial Black" panose="020B0A04020102020204" pitchFamily="34" charset="0"/>
              </a:rPr>
            </a:br>
            <a:r>
              <a:rPr lang="ru-RU" sz="3200" b="1" dirty="0" smtClean="0">
                <a:latin typeface="Arial Black" panose="020B0A04020102020204" pitchFamily="34" charset="0"/>
              </a:rPr>
              <a:t/>
            </a:r>
            <a:br>
              <a:rPr lang="ru-RU" sz="3200" b="1" dirty="0" smtClean="0">
                <a:latin typeface="Arial Black" panose="020B0A04020102020204" pitchFamily="34" charset="0"/>
              </a:rPr>
            </a:br>
            <a:endParaRPr lang="ru-RU" sz="3200" dirty="0">
              <a:latin typeface="Arial Black" panose="020B0A04020102020204" pitchFamily="34" charset="0"/>
            </a:endParaRPr>
          </a:p>
        </p:txBody>
      </p:sp>
      <p:sp>
        <p:nvSpPr>
          <p:cNvPr id="3" name="Объект 2"/>
          <p:cNvSpPr>
            <a:spLocks noGrp="1"/>
          </p:cNvSpPr>
          <p:nvPr>
            <p:ph idx="1"/>
          </p:nvPr>
        </p:nvSpPr>
        <p:spPr>
          <a:xfrm>
            <a:off x="0" y="1052736"/>
            <a:ext cx="9144000" cy="5904656"/>
          </a:xfrm>
        </p:spPr>
        <p:txBody>
          <a:bodyPr>
            <a:normAutofit fontScale="25000" lnSpcReduction="20000"/>
          </a:bodyPr>
          <a:lstStyle/>
          <a:p>
            <a:pPr marL="0" indent="0" algn="just">
              <a:buNone/>
            </a:pPr>
            <a:r>
              <a:rPr lang="ru-RU" sz="7200" dirty="0" smtClean="0">
                <a:latin typeface="Times New Roman" panose="02020603050405020304" pitchFamily="18" charset="0"/>
                <a:cs typeface="Times New Roman" panose="02020603050405020304" pitchFamily="18" charset="0"/>
              </a:rPr>
              <a:t>С тех пор, как в соответствии с Амстердамским соглашением в Договор, учреждающий Европейское Сообщество, была добавлена новая VIII глава о занятости, координация стратегии занятости в государствах-членах ЕС стала одним из приоритетов Сообщества. </a:t>
            </a:r>
          </a:p>
          <a:p>
            <a:pPr marL="0" indent="0">
              <a:buNone/>
            </a:pPr>
            <a:r>
              <a:rPr lang="ru-RU" sz="7200" dirty="0" smtClean="0">
                <a:latin typeface="Times New Roman" panose="02020603050405020304" pitchFamily="18" charset="0"/>
                <a:cs typeface="Times New Roman" panose="02020603050405020304" pitchFamily="18" charset="0"/>
              </a:rPr>
              <a:t>Именно на основе этих новых положений на заседании Европейского Совета в Люксембурге в ноябре 1997 года была принята Европейская стратегия занятости (ЕСЗ), также известная как «люксембургский процесс». </a:t>
            </a:r>
          </a:p>
          <a:p>
            <a:pPr marL="0" indent="0" algn="just">
              <a:buNone/>
            </a:pPr>
            <a:r>
              <a:rPr lang="ru-RU" sz="7200" dirty="0" smtClean="0">
                <a:latin typeface="Times New Roman" panose="02020603050405020304" pitchFamily="18" charset="0"/>
                <a:cs typeface="Times New Roman" panose="02020603050405020304" pitchFamily="18" charset="0"/>
              </a:rPr>
              <a:t>ЕСЗ представляет собой ежегодную программу планирования, мониторинга, изучения и реорганизации стратегий, которые были введены в действие государствами-участниками с целью координации средств для борьбы с безработицей. </a:t>
            </a:r>
            <a:r>
              <a:rPr lang="ru-RU" sz="7200" b="1" dirty="0" smtClean="0">
                <a:latin typeface="Times New Roman" panose="02020603050405020304" pitchFamily="18" charset="0"/>
                <a:cs typeface="Times New Roman" panose="02020603050405020304" pitchFamily="18" charset="0"/>
              </a:rPr>
              <a:t>ЕСЗ состоит из четырех компонентов</a:t>
            </a:r>
            <a:r>
              <a:rPr lang="ru-RU" sz="7200" dirty="0" smtClean="0">
                <a:latin typeface="Times New Roman" panose="02020603050405020304" pitchFamily="18" charset="0"/>
                <a:cs typeface="Times New Roman" panose="02020603050405020304" pitchFamily="18" charset="0"/>
              </a:rPr>
              <a:t>:</a:t>
            </a:r>
          </a:p>
          <a:p>
            <a:pPr marL="0" indent="0" algn="just">
              <a:buNone/>
            </a:pPr>
            <a:r>
              <a:rPr lang="ru-RU" sz="7200" dirty="0" smtClean="0">
                <a:latin typeface="Times New Roman" panose="02020603050405020304" pitchFamily="18" charset="0"/>
                <a:cs typeface="Times New Roman" panose="02020603050405020304" pitchFamily="18" charset="0"/>
              </a:rPr>
              <a:t>1. Рекомендации в сфере занятости: общие приоритеты для стратегии занятости в государствах-членах ЕС, разработанные Еврокомиссией.</a:t>
            </a:r>
          </a:p>
          <a:p>
            <a:pPr marL="0" indent="0" algn="just">
              <a:buNone/>
            </a:pPr>
            <a:r>
              <a:rPr lang="ru-RU" sz="7200" dirty="0" smtClean="0">
                <a:latin typeface="Times New Roman" panose="02020603050405020304" pitchFamily="18" charset="0"/>
                <a:cs typeface="Times New Roman" panose="02020603050405020304" pitchFamily="18" charset="0"/>
              </a:rPr>
              <a:t>2. Национальные планы действий в сфере занятости: осуществление общих рекомендаций на национальном уровне.</a:t>
            </a:r>
          </a:p>
          <a:p>
            <a:pPr marL="0" indent="0" algn="just">
              <a:buNone/>
            </a:pPr>
            <a:r>
              <a:rPr lang="ru-RU" sz="7200" dirty="0" smtClean="0">
                <a:latin typeface="Times New Roman" panose="02020603050405020304" pitchFamily="18" charset="0"/>
                <a:cs typeface="Times New Roman" panose="02020603050405020304" pitchFamily="18" charset="0"/>
              </a:rPr>
              <a:t>3. Объединенный отчет о занятости: общее резюме Национальных планов действий, используемое как фундамент для разработки рекомендаций в следующем году.</a:t>
            </a:r>
          </a:p>
          <a:p>
            <a:pPr marL="0" indent="0" algn="just">
              <a:buNone/>
            </a:pPr>
            <a:r>
              <a:rPr lang="ru-RU" sz="7200" dirty="0" smtClean="0">
                <a:latin typeface="Times New Roman" panose="02020603050405020304" pitchFamily="18" charset="0"/>
                <a:cs typeface="Times New Roman" panose="02020603050405020304" pitchFamily="18" charset="0"/>
              </a:rPr>
              <a:t>4. Рекомендации: Совет принимает рекомендации, особенные для каждой страны, квалифицированным большинством голосов.</a:t>
            </a:r>
          </a:p>
          <a:p>
            <a:pPr marL="0" indent="0" algn="just">
              <a:buNone/>
            </a:pPr>
            <a:r>
              <a:rPr lang="ru-RU" sz="7200" dirty="0" smtClean="0">
                <a:latin typeface="Times New Roman" panose="02020603050405020304" pitchFamily="18" charset="0"/>
                <a:cs typeface="Times New Roman" panose="02020603050405020304" pitchFamily="18" charset="0"/>
              </a:rPr>
              <a:t>В 2005 году Лиссабонская стратегия была пересмотрена. Основными приоритетами ее стали более интенсивный и устойчивый экономический рост, создание большего количества рабочих мест и улучшение предложения на рынке труда. </a:t>
            </a:r>
          </a:p>
          <a:p>
            <a:pPr marL="0" indent="0" algn="just">
              <a:buNone/>
            </a:pPr>
            <a:r>
              <a:rPr lang="ru-RU" sz="7200" dirty="0" smtClean="0">
                <a:latin typeface="Times New Roman" panose="02020603050405020304" pitchFamily="18" charset="0"/>
                <a:cs typeface="Times New Roman" panose="02020603050405020304" pitchFamily="18" charset="0"/>
              </a:rPr>
              <a:t>Подобный пересмотр Лиссабонской стратегии привел к тщательному анализу Европейской стратегии занятости. В результате в июле 2005 г., после одобрения Европейским Советом объединенных рекомендаций для экономического роста и занятости, был начат новый процесс в рамках ЕСЗ. </a:t>
            </a:r>
            <a:endParaRPr lang="ru-RU" sz="7200" dirty="0" smtClean="0"/>
          </a:p>
          <a:p>
            <a:pPr marL="0" indent="0" algn="just">
              <a:buNone/>
            </a:pPr>
            <a:endParaRPr lang="ru-RU" sz="5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70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864096"/>
          </a:xfrm>
        </p:spPr>
        <p:txBody>
          <a:bodyPr>
            <a:noAutofit/>
          </a:bodyPr>
          <a:lstStyle/>
          <a:p>
            <a:r>
              <a:rPr lang="ru-RU" sz="3200" b="1" dirty="0" smtClean="0">
                <a:latin typeface="Arial Black" panose="020B0A04020102020204" pitchFamily="34" charset="0"/>
              </a:rPr>
              <a:t/>
            </a:r>
            <a:br>
              <a:rPr lang="ru-RU" sz="3200" b="1" dirty="0" smtClean="0">
                <a:latin typeface="Arial Black" panose="020B0A04020102020204" pitchFamily="34" charset="0"/>
              </a:rPr>
            </a:br>
            <a:r>
              <a:rPr lang="ru-RU" sz="3200" b="1" dirty="0" smtClean="0">
                <a:latin typeface="Arial Black" panose="020B0A04020102020204" pitchFamily="34" charset="0"/>
              </a:rPr>
              <a:t/>
            </a:r>
            <a:br>
              <a:rPr lang="ru-RU" sz="3200" b="1" dirty="0" smtClean="0">
                <a:latin typeface="Arial Black" panose="020B0A04020102020204" pitchFamily="34" charset="0"/>
              </a:rPr>
            </a:br>
            <a:r>
              <a:rPr lang="ru-RU" sz="2800" b="1" dirty="0" smtClean="0">
                <a:latin typeface="Arial Black" panose="020B0A04020102020204" pitchFamily="34" charset="0"/>
              </a:rPr>
              <a:t>4. </a:t>
            </a:r>
            <a:r>
              <a:rPr lang="ru-RU" sz="2800" b="1" dirty="0">
                <a:latin typeface="Arial Black" panose="020B0A04020102020204" pitchFamily="34" charset="0"/>
              </a:rPr>
              <a:t>4</a:t>
            </a:r>
            <a:r>
              <a:rPr lang="ru-RU" sz="2800" b="1" dirty="0" smtClean="0">
                <a:latin typeface="Arial Black" panose="020B0A04020102020204" pitchFamily="34" charset="0"/>
              </a:rPr>
              <a:t> Европейская стратегия занятости (ЕСЗ)</a:t>
            </a:r>
            <a:br>
              <a:rPr lang="ru-RU" sz="2800" b="1" dirty="0" smtClean="0">
                <a:latin typeface="Arial Black" panose="020B0A04020102020204" pitchFamily="34" charset="0"/>
              </a:rPr>
            </a:br>
            <a:r>
              <a:rPr lang="ru-RU" sz="2800" b="1" dirty="0" err="1" smtClean="0">
                <a:latin typeface="Arial Black" panose="020B0A04020102020204" pitchFamily="34" charset="0"/>
              </a:rPr>
              <a:t>European</a:t>
            </a:r>
            <a:r>
              <a:rPr lang="ru-RU" sz="2800" b="1" dirty="0" smtClean="0">
                <a:latin typeface="Arial Black" panose="020B0A04020102020204" pitchFamily="34" charset="0"/>
              </a:rPr>
              <a:t> </a:t>
            </a:r>
            <a:r>
              <a:rPr lang="ru-RU" sz="2800" b="1" dirty="0" err="1" smtClean="0">
                <a:latin typeface="Arial Black" panose="020B0A04020102020204" pitchFamily="34" charset="0"/>
              </a:rPr>
              <a:t>Employment</a:t>
            </a:r>
            <a:r>
              <a:rPr lang="ru-RU" sz="2800" b="1" dirty="0" smtClean="0">
                <a:latin typeface="Arial Black" panose="020B0A04020102020204" pitchFamily="34" charset="0"/>
              </a:rPr>
              <a:t> </a:t>
            </a:r>
            <a:r>
              <a:rPr lang="ru-RU" sz="2800" b="1" dirty="0" err="1" smtClean="0">
                <a:latin typeface="Arial Black" panose="020B0A04020102020204" pitchFamily="34" charset="0"/>
              </a:rPr>
              <a:t>Strategy</a:t>
            </a:r>
            <a:r>
              <a:rPr lang="ru-RU" sz="2800" b="1" dirty="0" smtClean="0">
                <a:latin typeface="Arial Black" panose="020B0A04020102020204" pitchFamily="34" charset="0"/>
              </a:rPr>
              <a:t> (EES)</a:t>
            </a:r>
            <a:r>
              <a:rPr lang="ru-RU" sz="2800" dirty="0" smtClean="0">
                <a:latin typeface="Arial Black" panose="020B0A04020102020204" pitchFamily="34" charset="0"/>
              </a:rPr>
              <a:t> </a:t>
            </a:r>
            <a:r>
              <a:rPr lang="ru-RU" sz="3200" dirty="0" smtClean="0">
                <a:latin typeface="Arial Black" panose="020B0A04020102020204" pitchFamily="34" charset="0"/>
              </a:rPr>
              <a:t/>
            </a:r>
            <a:br>
              <a:rPr lang="ru-RU" sz="3200" dirty="0" smtClean="0">
                <a:latin typeface="Arial Black" panose="020B0A04020102020204" pitchFamily="34" charset="0"/>
              </a:rPr>
            </a:br>
            <a:r>
              <a:rPr lang="ru-RU" sz="3200" b="1" dirty="0" smtClean="0">
                <a:latin typeface="Arial Black" panose="020B0A04020102020204" pitchFamily="34" charset="0"/>
              </a:rPr>
              <a:t/>
            </a:r>
            <a:br>
              <a:rPr lang="ru-RU" sz="3200" b="1" dirty="0" smtClean="0">
                <a:latin typeface="Arial Black" panose="020B0A04020102020204" pitchFamily="34" charset="0"/>
              </a:rPr>
            </a:br>
            <a:endParaRPr lang="ru-RU" sz="3200" dirty="0">
              <a:latin typeface="Arial Black" panose="020B0A04020102020204" pitchFamily="34" charset="0"/>
            </a:endParaRPr>
          </a:p>
        </p:txBody>
      </p:sp>
      <p:sp>
        <p:nvSpPr>
          <p:cNvPr id="3" name="Объект 2"/>
          <p:cNvSpPr>
            <a:spLocks noGrp="1"/>
          </p:cNvSpPr>
          <p:nvPr>
            <p:ph idx="1"/>
          </p:nvPr>
        </p:nvSpPr>
        <p:spPr>
          <a:xfrm>
            <a:off x="0" y="1196752"/>
            <a:ext cx="9144000" cy="5904656"/>
          </a:xfrm>
        </p:spPr>
        <p:txBody>
          <a:bodyPr>
            <a:normAutofit fontScale="47500" lnSpcReduction="20000"/>
          </a:bodyPr>
          <a:lstStyle/>
          <a:p>
            <a:pPr marL="0" indent="0" algn="just">
              <a:buNone/>
            </a:pPr>
            <a:r>
              <a:rPr lang="ru-RU" sz="5600" b="1" dirty="0" smtClean="0">
                <a:latin typeface="Times New Roman" panose="02020603050405020304" pitchFamily="18" charset="0"/>
                <a:cs typeface="Times New Roman" panose="02020603050405020304" pitchFamily="18" charset="0"/>
              </a:rPr>
              <a:t>Европейская стратегия занятости основана на следующих четырех компонентах</a:t>
            </a:r>
            <a:r>
              <a:rPr lang="ru-RU" sz="5600" dirty="0" smtClean="0">
                <a:latin typeface="Times New Roman" panose="02020603050405020304" pitchFamily="18" charset="0"/>
                <a:cs typeface="Times New Roman" panose="02020603050405020304" pitchFamily="18" charset="0"/>
              </a:rPr>
              <a:t>:</a:t>
            </a:r>
          </a:p>
          <a:p>
            <a:pPr marL="0" indent="0" algn="just">
              <a:buNone/>
            </a:pPr>
            <a:r>
              <a:rPr lang="ru-RU" sz="5600" dirty="0" smtClean="0">
                <a:latin typeface="Times New Roman" panose="02020603050405020304" pitchFamily="18" charset="0"/>
                <a:cs typeface="Times New Roman" panose="02020603050405020304" pitchFamily="18" charset="0"/>
              </a:rPr>
              <a:t>1. Объединенные рекомендации для экономического роста и занятости (одновременно с данными рекомендациями теперь представляются также указания для макроэкономической и микроэкономической стратегий ЕС на период в три года).</a:t>
            </a:r>
          </a:p>
          <a:p>
            <a:pPr marL="0" indent="0" algn="just">
              <a:buNone/>
            </a:pPr>
            <a:r>
              <a:rPr lang="ru-RU" sz="5600" dirty="0" smtClean="0">
                <a:latin typeface="Times New Roman" panose="02020603050405020304" pitchFamily="18" charset="0"/>
                <a:cs typeface="Times New Roman" panose="02020603050405020304" pitchFamily="18" charset="0"/>
              </a:rPr>
              <a:t>2. Национальные программы реформ для каждой страны.</a:t>
            </a:r>
          </a:p>
          <a:p>
            <a:pPr marL="0" indent="0" algn="just">
              <a:buNone/>
            </a:pPr>
            <a:r>
              <a:rPr lang="ru-RU" sz="5600" dirty="0" smtClean="0">
                <a:latin typeface="Times New Roman" panose="02020603050405020304" pitchFamily="18" charset="0"/>
                <a:cs typeface="Times New Roman" panose="02020603050405020304" pitchFamily="18" charset="0"/>
              </a:rPr>
              <a:t>3. Ежегодный отчет Еврокомиссии об экономическом росте и занятости, в котором анализируются 25 новых национальных программ реформ, которые были представлены государствами-членами ЕС.</a:t>
            </a:r>
          </a:p>
          <a:p>
            <a:pPr marL="0" indent="0" algn="just">
              <a:buNone/>
            </a:pPr>
            <a:r>
              <a:rPr lang="ru-RU" sz="5600" dirty="0" smtClean="0">
                <a:latin typeface="Times New Roman" panose="02020603050405020304" pitchFamily="18" charset="0"/>
                <a:cs typeface="Times New Roman" panose="02020603050405020304" pitchFamily="18" charset="0"/>
              </a:rPr>
              <a:t>4. Любые рекомендации, принятые Советом. </a:t>
            </a:r>
          </a:p>
          <a:p>
            <a:pPr marL="0" indent="0" algn="just">
              <a:buNone/>
            </a:pPr>
            <a:r>
              <a:rPr lang="ru-RU" sz="5600" dirty="0" smtClean="0">
                <a:latin typeface="Times New Roman" panose="02020603050405020304" pitchFamily="18" charset="0"/>
                <a:cs typeface="Times New Roman" panose="02020603050405020304" pitchFamily="18" charset="0"/>
              </a:rPr>
              <a:t>Объединенные рекомендации для экономического роста и занятости являются основой для Лиссабонской программы Сообщества и национальных планов действий.</a:t>
            </a:r>
          </a:p>
          <a:p>
            <a:pPr marL="0" indent="0">
              <a:buNone/>
            </a:pPr>
            <a:endParaRPr lang="ru-RU" dirty="0"/>
          </a:p>
        </p:txBody>
      </p:sp>
    </p:spTree>
    <p:extLst>
      <p:ext uri="{BB962C8B-B14F-4D97-AF65-F5344CB8AC3E}">
        <p14:creationId xmlns:p14="http://schemas.microsoft.com/office/powerpoint/2010/main" val="1192693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a:bodyPr>
          <a:lstStyle/>
          <a:p>
            <a:pPr marL="0" indent="0" algn="ctr">
              <a:buNone/>
            </a:pPr>
            <a:r>
              <a:rPr lang="ru-RU" sz="3600" dirty="0" smtClean="0">
                <a:latin typeface="Arial Black" panose="020B0A04020102020204" pitchFamily="34" charset="0"/>
              </a:rPr>
              <a:t>4.5 КОРПОРАТИВНАЯ СОЦИАЛЬНАЯ ОТВТСТВЕННОСТЬ </a:t>
            </a:r>
          </a:p>
          <a:p>
            <a:pPr marL="0" indent="0" algn="ctr">
              <a:buNone/>
            </a:pPr>
            <a:r>
              <a:rPr lang="ru-RU" sz="3600" dirty="0" smtClean="0">
                <a:latin typeface="Arial Black" panose="020B0A04020102020204" pitchFamily="34" charset="0"/>
              </a:rPr>
              <a:t>В СИСТЕМЕ </a:t>
            </a:r>
          </a:p>
          <a:p>
            <a:pPr marL="0" indent="0" algn="ctr">
              <a:buNone/>
            </a:pPr>
            <a:r>
              <a:rPr lang="ru-RU" sz="3600" dirty="0" smtClean="0">
                <a:latin typeface="Arial Black" panose="020B0A04020102020204" pitchFamily="34" charset="0"/>
              </a:rPr>
              <a:t>УСТОЙЧИВОГО РАЗВИТИЯ</a:t>
            </a:r>
            <a:endParaRPr lang="ru-RU" sz="3600" dirty="0">
              <a:latin typeface="Arial Black" panose="020B0A04020102020204" pitchFamily="34" charset="0"/>
            </a:endParaRPr>
          </a:p>
        </p:txBody>
      </p:sp>
    </p:spTree>
    <p:extLst>
      <p:ext uri="{BB962C8B-B14F-4D97-AF65-F5344CB8AC3E}">
        <p14:creationId xmlns:p14="http://schemas.microsoft.com/office/powerpoint/2010/main" val="835282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Arial Black" panose="020B0A04020102020204" pitchFamily="34" charset="0"/>
              </a:rPr>
              <a:t>ВЗАИМОСВЯЗЬ ЭЛЕМЕНТОВ СИСТЕМЫ </a:t>
            </a:r>
            <a:br>
              <a:rPr lang="ru-RU" sz="2000" dirty="0" smtClean="0">
                <a:latin typeface="Arial Black" panose="020B0A04020102020204" pitchFamily="34" charset="0"/>
              </a:rPr>
            </a:br>
            <a:r>
              <a:rPr lang="ru-RU" sz="2000" dirty="0" smtClean="0">
                <a:latin typeface="Arial Black" panose="020B0A04020102020204" pitchFamily="34" charset="0"/>
              </a:rPr>
              <a:t>УСТОЙЧИВОГО РАЗВИТИЯ</a:t>
            </a:r>
            <a:endParaRPr lang="ru-RU" sz="2000" dirty="0">
              <a:latin typeface="Arial Black" panose="020B0A04020102020204" pitchFamily="34" charset="0"/>
            </a:endParaRPr>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90" t="29818" r="25310" b="22108"/>
          <a:stretch/>
        </p:blipFill>
        <p:spPr bwMode="auto">
          <a:xfrm>
            <a:off x="179512" y="1124744"/>
            <a:ext cx="9073008"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657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Arial Black" panose="020B0A04020102020204" pitchFamily="34" charset="0"/>
              </a:rPr>
              <a:t>КРИТЕРИИ И ПРИМЕРЫ ОЦЕНКИ </a:t>
            </a:r>
            <a:br>
              <a:rPr lang="ru-RU" sz="2000" dirty="0" smtClean="0">
                <a:latin typeface="Arial Black" panose="020B0A04020102020204" pitchFamily="34" charset="0"/>
              </a:rPr>
            </a:br>
            <a:r>
              <a:rPr lang="ru-RU" sz="2000" dirty="0" smtClean="0">
                <a:latin typeface="Arial Black" panose="020B0A04020102020204" pitchFamily="34" charset="0"/>
              </a:rPr>
              <a:t>УСТОЙЧИВОГО РАЗВИТИЯ</a:t>
            </a:r>
            <a:br>
              <a:rPr lang="ru-RU" sz="2000" dirty="0" smtClean="0">
                <a:latin typeface="Arial Black" panose="020B0A04020102020204" pitchFamily="34" charset="0"/>
              </a:rPr>
            </a:br>
            <a:endParaRPr lang="ru-RU" sz="2000" dirty="0">
              <a:latin typeface="Arial Black" panose="020B0A04020102020204" pitchFamily="34" charset="0"/>
            </a:endParaRPr>
          </a:p>
        </p:txBody>
      </p:sp>
      <p:sp>
        <p:nvSpPr>
          <p:cNvPr id="3" name="Объект 2"/>
          <p:cNvSpPr>
            <a:spLocks noGrp="1"/>
          </p:cNvSpPr>
          <p:nvPr>
            <p:ph idx="1"/>
          </p:nvPr>
        </p:nvSpPr>
        <p:spPr/>
        <p:txBody>
          <a:bodyPr/>
          <a:lstStyle/>
          <a:p>
            <a:endParaRPr lang="ru-RU"/>
          </a:p>
        </p:txBody>
      </p:sp>
      <p:pic>
        <p:nvPicPr>
          <p:cNvPr id="4098" name="Рисунок 10" descr="C:\Users\user\Desktop\Sustainability-dimensions-and-examples-3241422.gif"/>
          <p:cNvPicPr>
            <a:picLocks noChangeAspect="1" noChangeArrowheads="1"/>
          </p:cNvPicPr>
          <p:nvPr/>
        </p:nvPicPr>
        <p:blipFill>
          <a:blip r:embed="rId2">
            <a:extLst>
              <a:ext uri="{28A0092B-C50C-407E-A947-70E740481C1C}">
                <a14:useLocalDpi xmlns:a14="http://schemas.microsoft.com/office/drawing/2010/main" val="0"/>
              </a:ext>
            </a:extLst>
          </a:blip>
          <a:srcRect t="7748" r="-923"/>
          <a:stretch>
            <a:fillRect/>
          </a:stretch>
        </p:blipFill>
        <p:spPr bwMode="auto">
          <a:xfrm>
            <a:off x="467544" y="1052736"/>
            <a:ext cx="8280920" cy="62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07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040" y="188640"/>
            <a:ext cx="8640960" cy="1944216"/>
          </a:xfrm>
        </p:spPr>
        <p:txBody>
          <a:bodyPr>
            <a:normAutofit/>
          </a:bodyPr>
          <a:lstStyle/>
          <a:p>
            <a:r>
              <a:rPr lang="ru-RU" sz="2000" dirty="0" smtClean="0">
                <a:solidFill>
                  <a:schemeClr val="tx1"/>
                </a:solidFill>
              </a:rPr>
              <a:t>     </a:t>
            </a:r>
            <a:endParaRPr lang="ru-RU" sz="900" dirty="0"/>
          </a:p>
        </p:txBody>
      </p:sp>
      <p:sp>
        <p:nvSpPr>
          <p:cNvPr id="4" name="Rectangle 2"/>
          <p:cNvSpPr>
            <a:spLocks noChangeArrowheads="1"/>
          </p:cNvSpPr>
          <p:nvPr/>
        </p:nvSpPr>
        <p:spPr bwMode="auto">
          <a:xfrm>
            <a:off x="1067842" y="38610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Рисунок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1"/>
            <a:ext cx="4464496" cy="37444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22574" y="5301208"/>
            <a:ext cx="4825490" cy="1200329"/>
          </a:xfrm>
          <a:prstGeom prst="rect">
            <a:avLst/>
          </a:prstGeom>
        </p:spPr>
        <p:txBody>
          <a:bodyPr wrap="square">
            <a:spAutoFit/>
          </a:bodyPr>
          <a:lstStyle/>
          <a:p>
            <a:r>
              <a:rPr lang="ru-RU" b="1" dirty="0" smtClean="0"/>
              <a:t>              </a:t>
            </a:r>
            <a:r>
              <a:rPr lang="ru-RU" sz="2400" b="1" dirty="0" smtClean="0"/>
              <a:t>Жан </a:t>
            </a:r>
            <a:r>
              <a:rPr lang="ru-RU" sz="2400" b="1" dirty="0" err="1"/>
              <a:t>Монне</a:t>
            </a:r>
            <a:r>
              <a:rPr lang="ru-RU" sz="2400" b="1" dirty="0"/>
              <a:t> </a:t>
            </a:r>
            <a:endParaRPr lang="ru-RU" sz="2400" dirty="0"/>
          </a:p>
          <a:p>
            <a:r>
              <a:rPr lang="ru-RU" sz="2400" b="1" dirty="0"/>
              <a:t>     </a:t>
            </a:r>
            <a:r>
              <a:rPr lang="ru-RU" sz="2400" b="1" dirty="0" smtClean="0"/>
              <a:t>      </a:t>
            </a:r>
            <a:r>
              <a:rPr lang="ru-RU" sz="2400" b="1" dirty="0"/>
              <a:t>(</a:t>
            </a:r>
            <a:r>
              <a:rPr lang="ru-RU" sz="2400" b="1" dirty="0" err="1"/>
              <a:t>Jean</a:t>
            </a:r>
            <a:r>
              <a:rPr lang="ru-RU" sz="2400" b="1" dirty="0"/>
              <a:t> </a:t>
            </a:r>
            <a:r>
              <a:rPr lang="ru-RU" sz="2400" b="1" dirty="0" err="1"/>
              <a:t>Monnet</a:t>
            </a:r>
            <a:r>
              <a:rPr lang="ru-RU" sz="2400" b="1" dirty="0"/>
              <a:t>)</a:t>
            </a:r>
            <a:r>
              <a:rPr lang="ru-RU" sz="2400" dirty="0"/>
              <a:t> </a:t>
            </a:r>
          </a:p>
          <a:p>
            <a:r>
              <a:rPr lang="ru-RU" sz="2400" b="1" dirty="0"/>
              <a:t>(09.11.1888 – 16.03.1979 гг.)</a:t>
            </a:r>
            <a:endParaRPr lang="ru-RU" sz="2400" dirty="0"/>
          </a:p>
        </p:txBody>
      </p:sp>
      <p:sp>
        <p:nvSpPr>
          <p:cNvPr id="11" name="Прямоугольник 10"/>
          <p:cNvSpPr/>
          <p:nvPr/>
        </p:nvSpPr>
        <p:spPr>
          <a:xfrm>
            <a:off x="4932040" y="1556792"/>
            <a:ext cx="4032448" cy="1477328"/>
          </a:xfrm>
          <a:prstGeom prst="rect">
            <a:avLst/>
          </a:prstGeom>
        </p:spPr>
        <p:txBody>
          <a:bodyPr wrap="square">
            <a:spAutoFit/>
          </a:bodyPr>
          <a:lstStyle/>
          <a:p>
            <a:r>
              <a:rPr lang="ru-RU" b="1" dirty="0"/>
              <a:t>ЖАН МОННЕ : </a:t>
            </a:r>
            <a:endParaRPr lang="ru-RU" dirty="0"/>
          </a:p>
          <a:p>
            <a:r>
              <a:rPr lang="ru-RU" b="1" dirty="0"/>
              <a:t>ОТ ФРАНЦУЗСКОГО ПРЕДПРИНИМАТЕЛЯ </a:t>
            </a:r>
            <a:r>
              <a:rPr lang="ru-RU" b="1" dirty="0" smtClean="0"/>
              <a:t>ДО </a:t>
            </a:r>
            <a:r>
              <a:rPr lang="ru-RU" b="1" dirty="0"/>
              <a:t>«ОТЦА ЕВРОПЫ» </a:t>
            </a:r>
            <a:r>
              <a:rPr lang="ru-RU" b="1" dirty="0" smtClean="0"/>
              <a:t>+ </a:t>
            </a:r>
            <a:r>
              <a:rPr lang="en-US" b="1" dirty="0"/>
              <a:t>ERASMUS</a:t>
            </a:r>
            <a:r>
              <a:rPr lang="ru-RU" b="1" dirty="0"/>
              <a:t>+»</a:t>
            </a:r>
            <a:endParaRPr lang="ru-RU" dirty="0"/>
          </a:p>
        </p:txBody>
      </p:sp>
    </p:spTree>
    <p:extLst>
      <p:ext uri="{BB962C8B-B14F-4D97-AF65-F5344CB8AC3E}">
        <p14:creationId xmlns:p14="http://schemas.microsoft.com/office/powerpoint/2010/main" val="2885029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73875"/>
            <a:ext cx="9144000" cy="6089872"/>
          </a:xfrm>
          <a:prstGeom prst="rect">
            <a:avLst/>
          </a:prstGeom>
        </p:spPr>
        <p:txBody>
          <a:bodyPr wrap="square">
            <a:spAutoFit/>
          </a:bodyPr>
          <a:lstStyle/>
          <a:p>
            <a:endParaRPr lang="ru-RU" dirty="0" smtClean="0"/>
          </a:p>
          <a:p>
            <a:pPr algn="ctr">
              <a:lnSpc>
                <a:spcPct val="80000"/>
              </a:lnSpc>
              <a:spcAft>
                <a:spcPts val="0"/>
              </a:spcAft>
            </a:pPr>
            <a:endParaRPr lang="ru-RU" b="1" dirty="0" smtClean="0"/>
          </a:p>
          <a:p>
            <a:pPr algn="ctr">
              <a:spcAft>
                <a:spcPts val="0"/>
              </a:spcAft>
            </a:pPr>
            <a:r>
              <a:rPr lang="ru-RU" sz="3200" b="1" dirty="0" smtClean="0">
                <a:latin typeface="Arial Black" panose="020B0A04020102020204" pitchFamily="34" charset="0"/>
              </a:rPr>
              <a:t>КОР­ПОРАТИВНАЯ СОЦИАЛЬНАЯ ОТВЕТСТВЕННОСТЬ</a:t>
            </a:r>
          </a:p>
          <a:p>
            <a:pPr algn="ctr">
              <a:spcAft>
                <a:spcPts val="0"/>
              </a:spcAft>
            </a:pPr>
            <a:r>
              <a:rPr lang="ru-RU" sz="3200" b="1" dirty="0">
                <a:latin typeface="Arial Black" panose="020B0A04020102020204" pitchFamily="34" charset="0"/>
              </a:rPr>
              <a:t>(</a:t>
            </a:r>
            <a:r>
              <a:rPr lang="en-US" sz="3200" b="1" dirty="0" smtClean="0">
                <a:latin typeface="Arial Black" panose="020B0A04020102020204" pitchFamily="34" charset="0"/>
              </a:rPr>
              <a:t>CORPORATE SOCIAL RESPONSIBILITY</a:t>
            </a:r>
            <a:r>
              <a:rPr lang="ru-RU" sz="3200" b="1" dirty="0" smtClean="0">
                <a:latin typeface="Arial Black" panose="020B0A04020102020204" pitchFamily="34" charset="0"/>
              </a:rPr>
              <a:t>)</a:t>
            </a:r>
          </a:p>
          <a:p>
            <a:pPr algn="ctr">
              <a:spcAft>
                <a:spcPts val="0"/>
              </a:spcAft>
            </a:pPr>
            <a:endParaRPr lang="ru-RU" sz="3200" b="1" i="1" dirty="0" smtClean="0"/>
          </a:p>
          <a:p>
            <a:pPr algn="ctr"/>
            <a:r>
              <a:rPr lang="ru-RU" sz="3600" dirty="0" err="1" smtClean="0">
                <a:latin typeface="Book Antiqua" panose="02040602050305030304" pitchFamily="18" charset="0"/>
              </a:rPr>
              <a:t>коцепция</a:t>
            </a:r>
            <a:r>
              <a:rPr lang="ru-RU" sz="3600" dirty="0">
                <a:latin typeface="Book Antiqua" panose="02040602050305030304" pitchFamily="18" charset="0"/>
              </a:rPr>
              <a:t>, которая отражает </a:t>
            </a:r>
            <a:r>
              <a:rPr lang="ru-RU" sz="3600" b="1" dirty="0" smtClean="0">
                <a:latin typeface="Arial Black" panose="020B0A04020102020204" pitchFamily="34" charset="0"/>
              </a:rPr>
              <a:t>ДОБРОВОЛЬНУЮ </a:t>
            </a:r>
          </a:p>
          <a:p>
            <a:pPr algn="ctr"/>
            <a:r>
              <a:rPr lang="ru-RU" sz="3600" dirty="0" smtClean="0">
                <a:latin typeface="Book Antiqua" panose="02040602050305030304" pitchFamily="18" charset="0"/>
              </a:rPr>
              <a:t>волю </a:t>
            </a:r>
            <a:r>
              <a:rPr lang="ru-RU" sz="3600" dirty="0">
                <a:latin typeface="Book Antiqua" panose="02040602050305030304" pitchFamily="18" charset="0"/>
              </a:rPr>
              <a:t>компаний участвовать в </a:t>
            </a:r>
            <a:r>
              <a:rPr lang="ru-RU" sz="3600" dirty="0" smtClean="0">
                <a:latin typeface="Book Antiqua" panose="02040602050305030304" pitchFamily="18" charset="0"/>
              </a:rPr>
              <a:t>развитии </a:t>
            </a:r>
            <a:r>
              <a:rPr lang="ru-RU" sz="3600" dirty="0">
                <a:latin typeface="Book Antiqua" panose="02040602050305030304" pitchFamily="18" charset="0"/>
              </a:rPr>
              <a:t>общества и защите окружающей </a:t>
            </a:r>
            <a:r>
              <a:rPr lang="ru-RU" sz="3600" dirty="0" smtClean="0">
                <a:latin typeface="Book Antiqua" panose="02040602050305030304" pitchFamily="18" charset="0"/>
              </a:rPr>
              <a:t>среды</a:t>
            </a:r>
            <a:endParaRPr lang="ru-RU" sz="3600" baseline="30000" dirty="0">
              <a:latin typeface="Book Antiqua" panose="02040602050305030304" pitchFamily="18" charset="0"/>
            </a:endParaRPr>
          </a:p>
          <a:p>
            <a:pPr algn="ctr"/>
            <a:endParaRPr lang="ru-RU" sz="3200" baseline="30000" dirty="0" smtClean="0"/>
          </a:p>
          <a:p>
            <a:pPr algn="r"/>
            <a:r>
              <a:rPr lang="ru-RU" sz="3200" b="1" i="1" dirty="0" smtClean="0">
                <a:latin typeface="Arial Black" panose="020B0A04020102020204" pitchFamily="34" charset="0"/>
              </a:rPr>
              <a:t>Европейская </a:t>
            </a:r>
            <a:r>
              <a:rPr lang="ru-RU" sz="3200" b="1" i="1" dirty="0">
                <a:latin typeface="Arial Black" panose="020B0A04020102020204" pitchFamily="34" charset="0"/>
              </a:rPr>
              <a:t>комиссия</a:t>
            </a:r>
            <a:endParaRPr lang="ru-RU" sz="3200" dirty="0">
              <a:latin typeface="Arial Black" panose="020B0A04020102020204" pitchFamily="34" charset="0"/>
            </a:endParaRPr>
          </a:p>
          <a:p>
            <a:pPr algn="ctr"/>
            <a:endParaRPr lang="ru-RU" sz="3200" dirty="0"/>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spTree>
    <p:extLst>
      <p:ext uri="{BB962C8B-B14F-4D97-AF65-F5344CB8AC3E}">
        <p14:creationId xmlns:p14="http://schemas.microsoft.com/office/powerpoint/2010/main" val="1575289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1800" b="1" dirty="0" smtClean="0">
                <a:latin typeface="Arial Black" panose="020B0A04020102020204" pitchFamily="34" charset="0"/>
              </a:rPr>
              <a:t>ЭВОЛЮЦИЯ КОРПОРАТИВНОЙ СОЦИАЛЬНОЙ ОТВЕТСТВЕННОСТИ В ЕВРОПЕ</a:t>
            </a:r>
            <a:endParaRPr lang="ru-RU" sz="1800" b="1" dirty="0">
              <a:latin typeface="Arial Black" panose="020B0A04020102020204" pitchFamily="34" charset="0"/>
            </a:endParaRPr>
          </a:p>
        </p:txBody>
      </p:sp>
      <p:sp>
        <p:nvSpPr>
          <p:cNvPr id="3" name="Объект 2"/>
          <p:cNvSpPr>
            <a:spLocks noGrp="1"/>
          </p:cNvSpPr>
          <p:nvPr>
            <p:ph idx="1"/>
          </p:nvPr>
        </p:nvSpPr>
        <p:spPr>
          <a:xfrm>
            <a:off x="179512" y="1052736"/>
            <a:ext cx="8856984" cy="6552728"/>
          </a:xfrm>
        </p:spPr>
        <p:txBody>
          <a:bodyPr>
            <a:noAutofit/>
          </a:bodyPr>
          <a:lstStyle/>
          <a:p>
            <a:pPr marL="0" indent="0" algn="just">
              <a:buNone/>
            </a:pPr>
            <a:r>
              <a:rPr lang="ru-RU" sz="1800" dirty="0">
                <a:latin typeface="Times New Roman" panose="02020603050405020304" pitchFamily="18" charset="0"/>
                <a:cs typeface="Times New Roman" panose="02020603050405020304" pitchFamily="18" charset="0"/>
              </a:rPr>
              <a:t>Эволюция корпоративной социальной ответственности в Европе началась в </a:t>
            </a:r>
            <a:r>
              <a:rPr lang="ru-RU" sz="1800" b="1" dirty="0">
                <a:latin typeface="Times New Roman" panose="02020603050405020304" pitchFamily="18" charset="0"/>
                <a:cs typeface="Times New Roman" panose="02020603050405020304" pitchFamily="18" charset="0"/>
              </a:rPr>
              <a:t>1800-е гг. </a:t>
            </a:r>
            <a:r>
              <a:rPr lang="ru-RU" sz="1800" dirty="0">
                <a:latin typeface="Times New Roman" panose="02020603050405020304" pitchFamily="18" charset="0"/>
                <a:cs typeface="Times New Roman" panose="02020603050405020304" pitchFamily="18" charset="0"/>
              </a:rPr>
              <a:t>и основана не на религии и благотворительности, а на бизнес-идеологии и вложении денег. Стало появляться осознание того, что существуют группы людей с другими интересами, все чаще в центр внимания попадает общественный интерес, который затрагивал не только доходы, но и жизненные интересы людей, и качество товаров. </a:t>
            </a:r>
          </a:p>
          <a:p>
            <a:pPr marL="0" indent="0" algn="just">
              <a:buNone/>
            </a:pPr>
            <a:r>
              <a:rPr lang="ru-RU" sz="1800" dirty="0">
                <a:latin typeface="Times New Roman" panose="02020603050405020304" pitchFamily="18" charset="0"/>
                <a:cs typeface="Times New Roman" panose="02020603050405020304" pitchFamily="18" charset="0"/>
              </a:rPr>
              <a:t>Социальная ответственность была включена в процесс индустриализации в Северной Европе с XIX в. Чтобы взять на работу и удержать своих сотрудников, владельцы фабрик организовывали и оплачивали их проживание, обучение, медицинскую помощь и религиозные обряды. С одной стороны, это мотивировалось собственными интересами, с другой – искренним желанием улучшить условия жизни людей. Профсоюзы, основанные в Финляндии в XX в., выдвигали различные требования, среди которых самыми важными были – 8-часовой рабочий день и улучшение условий труда в целом. Профсоюзы играли и продолжают играть важную роль в нордических обществах и являются основой для формирования так называемого общества согласия.</a:t>
            </a:r>
          </a:p>
          <a:p>
            <a:pPr marL="0" indent="0" algn="just">
              <a:buNone/>
            </a:pPr>
            <a:r>
              <a:rPr lang="ru-RU" sz="1800" dirty="0">
                <a:latin typeface="Times New Roman" panose="02020603050405020304" pitchFamily="18" charset="0"/>
                <a:cs typeface="Times New Roman" panose="02020603050405020304" pitchFamily="18" charset="0"/>
              </a:rPr>
              <a:t>Несмотря на длительную традицию социальной ответственности в Финляндии, первая инициатива в современном контексте была зафиксирована Финской конфедерацией промышленности и предпринимателей и отражена в «Корпоративной социальной ответственности предпринимательства» (2001 г.), где заявляется «об ответственности за состояние окружающей среды и заботе о людях как обязательных требованиях для успешной деятельности компании и долгосрочного залога ее рентабельности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770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0" y="274638"/>
            <a:ext cx="9144000" cy="792162"/>
          </a:xfrm>
        </p:spPr>
        <p:txBody>
          <a:bodyPr>
            <a:normAutofit fontScale="90000"/>
          </a:bodyPr>
          <a:lstStyle/>
          <a:p>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mtClean="0"/>
              <a:t/>
            </a:r>
            <a:br>
              <a:rPr lang="ru-RU" altLang="ru-RU" smtClean="0"/>
            </a:br>
            <a:r>
              <a:rPr lang="ru-RU" altLang="ru-RU" sz="2400" smtClean="0">
                <a:latin typeface="Arial Black" pitchFamily="34" charset="0"/>
              </a:rPr>
              <a:t>ИНТЕРПРЕТАЦИИ КОНЦЕПЦИИ </a:t>
            </a:r>
            <a:br>
              <a:rPr lang="ru-RU" altLang="ru-RU" sz="2400" smtClean="0">
                <a:latin typeface="Arial Black" pitchFamily="34" charset="0"/>
              </a:rPr>
            </a:br>
            <a:r>
              <a:rPr lang="ru-RU" altLang="ru-RU" sz="2200" smtClean="0">
                <a:latin typeface="Arial Black" pitchFamily="34" charset="0"/>
              </a:rPr>
              <a:t>КОРПОРАТИВНОЙ СОЦИАЛЬНОЙ ОТВЕТСТВЕННОСТИ</a:t>
            </a:r>
            <a:br>
              <a:rPr lang="ru-RU" altLang="ru-RU" sz="2200" smtClean="0">
                <a:latin typeface="Arial Black" pitchFamily="34" charset="0"/>
              </a:rPr>
            </a:br>
            <a:r>
              <a:rPr lang="ru-RU" altLang="ru-RU" sz="2200" smtClean="0">
                <a:latin typeface="Arial Black" pitchFamily="34" charset="0"/>
              </a:rPr>
              <a:t/>
            </a:r>
            <a:br>
              <a:rPr lang="ru-RU" altLang="ru-RU" sz="2200" smtClean="0">
                <a:latin typeface="Arial Black" pitchFamily="34" charset="0"/>
              </a:rPr>
            </a:br>
            <a:r>
              <a:rPr lang="ru-RU" altLang="ru-RU" sz="2400" b="1" smtClean="0">
                <a:latin typeface="Times New Roman" pitchFamily="18" charset="0"/>
                <a:cs typeface="Times New Roman" pitchFamily="18" charset="0"/>
              </a:rPr>
              <a:t>1. ТЕОРИЯ  КОРПОРАТИВНОГО ЭГОИЗМА  (КЛАССИЧЕСКАЯ )</a:t>
            </a:r>
            <a:br>
              <a:rPr lang="ru-RU" altLang="ru-RU" sz="2400" b="1"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(Милтон Фридман, 1971 г.)</a:t>
            </a:r>
            <a:br>
              <a:rPr lang="ru-RU" altLang="ru-RU" sz="2600"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«Социальная ответственность бизнеса – делать деньги».</a:t>
            </a:r>
            <a:br>
              <a:rPr lang="ru-RU" altLang="ru-RU" sz="26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b="1" smtClean="0">
                <a:latin typeface="Times New Roman" pitchFamily="18" charset="0"/>
                <a:cs typeface="Times New Roman" pitchFamily="18" charset="0"/>
              </a:rPr>
              <a:t>2. ТЕОРИЯ КОРПОРАТИВНОГО АЛЬТРУИЗМА</a:t>
            </a:r>
            <a:br>
              <a:rPr lang="ru-RU" altLang="ru-RU" sz="2400" b="1"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Комитет по экономическому развитию. </a:t>
            </a:r>
            <a:br>
              <a:rPr lang="ru-RU" altLang="ru-RU" sz="2600"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Эндрю Карнеги в работе «Евангелие процветания», 1900 г. </a:t>
            </a:r>
            <a:br>
              <a:rPr lang="ru-RU" altLang="ru-RU" sz="2600"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Движение Rotary, 1905 г. (США).</a:t>
            </a:r>
            <a:br>
              <a:rPr lang="ru-RU" altLang="ru-RU" sz="2600"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Фонд Рокфеллера</a:t>
            </a:r>
            <a:br>
              <a:rPr lang="ru-RU" altLang="ru-RU" sz="2600"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(Джон Дэвисон Рокфеллер пожертвовал 550 млн дол.)</a:t>
            </a:r>
            <a:br>
              <a:rPr lang="ru-RU" altLang="ru-RU" sz="2600" smtClean="0">
                <a:latin typeface="Times New Roman" pitchFamily="18" charset="0"/>
                <a:cs typeface="Times New Roman" pitchFamily="18" charset="0"/>
              </a:rPr>
            </a:br>
            <a:r>
              <a:rPr lang="ru-RU" altLang="ru-RU" sz="2600" smtClean="0">
                <a:latin typeface="Times New Roman" pitchFamily="18" charset="0"/>
                <a:cs typeface="Times New Roman" pitchFamily="18" charset="0"/>
              </a:rPr>
              <a:t/>
            </a:r>
            <a:br>
              <a:rPr lang="ru-RU" altLang="ru-RU" sz="2600" smtClean="0">
                <a:latin typeface="Times New Roman" pitchFamily="18" charset="0"/>
                <a:cs typeface="Times New Roman" pitchFamily="18" charset="0"/>
              </a:rPr>
            </a:br>
            <a:r>
              <a:rPr lang="ru-RU" altLang="ru-RU" sz="2400" b="1" smtClean="0">
                <a:latin typeface="Times New Roman" pitchFamily="18" charset="0"/>
                <a:cs typeface="Times New Roman" pitchFamily="18" charset="0"/>
              </a:rPr>
              <a:t>3. ТЕОРИЯ РАЗУМНОГО ЭГОИЗМА </a:t>
            </a:r>
            <a:br>
              <a:rPr lang="ru-RU" altLang="ru-RU" sz="2400" b="1" smtClean="0">
                <a:latin typeface="Times New Roman" pitchFamily="18" charset="0"/>
                <a:cs typeface="Times New Roman" pitchFamily="18" charset="0"/>
              </a:rPr>
            </a:br>
            <a:r>
              <a:rPr lang="ru-RU" altLang="ru-RU" sz="2400" b="1" smtClean="0">
                <a:latin typeface="Times New Roman" pitchFamily="18" charset="0"/>
                <a:cs typeface="Times New Roman" pitchFamily="18" charset="0"/>
              </a:rPr>
              <a:t>(«ЦЕНТРИСТСКАЯ ТЕОРИЯ»)</a:t>
            </a:r>
            <a:r>
              <a:rPr lang="ru-RU" altLang="ru-RU" sz="2400" b="1" smtClean="0"/>
              <a:t/>
            </a:r>
            <a:br>
              <a:rPr lang="ru-RU" altLang="ru-RU" sz="2400" b="1" smtClean="0"/>
            </a:br>
            <a:r>
              <a:rPr lang="ru-RU" altLang="ru-RU" sz="2400" smtClean="0"/>
              <a:t>  </a:t>
            </a:r>
            <a:endParaRPr lang="ru-RU" altLang="ru-RU" sz="2400" b="1" smtClean="0">
              <a:latin typeface="Times New Roman" pitchFamily="18" charset="0"/>
              <a:cs typeface="Times New Roman" pitchFamily="18" charset="0"/>
            </a:endParaRPr>
          </a:p>
        </p:txBody>
      </p:sp>
    </p:spTree>
    <p:extLst>
      <p:ext uri="{BB962C8B-B14F-4D97-AF65-F5344CB8AC3E}">
        <p14:creationId xmlns:p14="http://schemas.microsoft.com/office/powerpoint/2010/main" val="231408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2" descr="3530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763"/>
            <a:ext cx="8991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2"/>
          <p:cNvSpPr>
            <a:spLocks noChangeArrowheads="1"/>
          </p:cNvSpPr>
          <p:nvPr/>
        </p:nvSpPr>
        <p:spPr bwMode="auto">
          <a:xfrm>
            <a:off x="0" y="5715000"/>
            <a:ext cx="899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800" dirty="0">
                <a:latin typeface="Arial Black" pitchFamily="34" charset="0"/>
              </a:rPr>
              <a:t>Модель пирамиды корпоративной социальной ответственности, предложенная А. Кэрроллом, 1970 г.</a:t>
            </a:r>
          </a:p>
        </p:txBody>
      </p:sp>
    </p:spTree>
    <p:extLst>
      <p:ext uri="{BB962C8B-B14F-4D97-AF65-F5344CB8AC3E}">
        <p14:creationId xmlns:p14="http://schemas.microsoft.com/office/powerpoint/2010/main" val="3846203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51"/>
          <p:cNvSpPr>
            <a:spLocks noChangeArrowheads="1"/>
          </p:cNvSpPr>
          <p:nvPr/>
        </p:nvSpPr>
        <p:spPr bwMode="auto">
          <a:xfrm>
            <a:off x="0" y="134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grpSp>
        <p:nvGrpSpPr>
          <p:cNvPr id="10243" name="Group 75"/>
          <p:cNvGrpSpPr>
            <a:grpSpLocks/>
          </p:cNvGrpSpPr>
          <p:nvPr/>
        </p:nvGrpSpPr>
        <p:grpSpPr bwMode="auto">
          <a:xfrm>
            <a:off x="914400" y="228600"/>
            <a:ext cx="7391400" cy="5257800"/>
            <a:chOff x="144" y="816"/>
            <a:chExt cx="3888" cy="2620"/>
          </a:xfrm>
        </p:grpSpPr>
        <p:sp>
          <p:nvSpPr>
            <p:cNvPr id="6149" name="Rectangle 50"/>
            <p:cNvSpPr>
              <a:spLocks noChangeArrowheads="1"/>
            </p:cNvSpPr>
            <p:nvPr/>
          </p:nvSpPr>
          <p:spPr bwMode="auto">
            <a:xfrm>
              <a:off x="144" y="816"/>
              <a:ext cx="3821" cy="18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ru-RU" sz="1600" b="1" dirty="0">
                  <a:cs typeface="Times New Roman" pitchFamily="18" charset="0"/>
                </a:rPr>
                <a:t>СОЦИАЛЬНАЯ ОТВЕТСТВЕННОСТЬ БИЗНЕСА</a:t>
              </a:r>
              <a:endParaRPr lang="ru-RU" sz="1600" dirty="0"/>
            </a:p>
          </p:txBody>
        </p:sp>
        <p:sp>
          <p:nvSpPr>
            <p:cNvPr id="6150" name="Rectangle 49"/>
            <p:cNvSpPr>
              <a:spLocks noChangeArrowheads="1"/>
            </p:cNvSpPr>
            <p:nvPr/>
          </p:nvSpPr>
          <p:spPr bwMode="auto">
            <a:xfrm>
              <a:off x="360" y="1140"/>
              <a:ext cx="680" cy="1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600" b="1" dirty="0">
                  <a:cs typeface="Times New Roman" pitchFamily="18" charset="0"/>
                </a:rPr>
                <a:t>ФОРМЫ</a:t>
              </a:r>
              <a:endParaRPr lang="ru-RU" sz="1600" dirty="0"/>
            </a:p>
          </p:txBody>
        </p:sp>
        <p:sp>
          <p:nvSpPr>
            <p:cNvPr id="6151" name="Rectangle 48"/>
            <p:cNvSpPr>
              <a:spLocks noChangeArrowheads="1"/>
            </p:cNvSpPr>
            <p:nvPr/>
          </p:nvSpPr>
          <p:spPr bwMode="auto">
            <a:xfrm>
              <a:off x="3096" y="1140"/>
              <a:ext cx="714" cy="1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600" b="1" dirty="0">
                  <a:cs typeface="Times New Roman" pitchFamily="18" charset="0"/>
                </a:rPr>
                <a:t>УРОВНИ</a:t>
              </a:r>
              <a:endParaRPr lang="ru-RU" sz="1600" dirty="0"/>
            </a:p>
          </p:txBody>
        </p:sp>
        <p:sp>
          <p:nvSpPr>
            <p:cNvPr id="6152" name="Rectangle 47"/>
            <p:cNvSpPr>
              <a:spLocks noChangeArrowheads="1"/>
            </p:cNvSpPr>
            <p:nvPr/>
          </p:nvSpPr>
          <p:spPr bwMode="auto">
            <a:xfrm>
              <a:off x="1656" y="1122"/>
              <a:ext cx="896" cy="1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500" b="1" dirty="0">
                  <a:cs typeface="Times New Roman" pitchFamily="18" charset="0"/>
                </a:rPr>
                <a:t>КОМПОНЕНТЫ</a:t>
              </a:r>
              <a:endParaRPr lang="ru-RU" sz="1500" dirty="0"/>
            </a:p>
            <a:p>
              <a:pPr eaLnBrk="0" hangingPunct="0">
                <a:defRPr/>
              </a:pPr>
              <a:endParaRPr lang="ru-RU" sz="1600" dirty="0"/>
            </a:p>
          </p:txBody>
        </p:sp>
        <p:sp>
          <p:nvSpPr>
            <p:cNvPr id="10249" name="Rectangle 46"/>
            <p:cNvSpPr>
              <a:spLocks noChangeArrowheads="1"/>
            </p:cNvSpPr>
            <p:nvPr/>
          </p:nvSpPr>
          <p:spPr bwMode="auto">
            <a:xfrm>
              <a:off x="245" y="1320"/>
              <a:ext cx="1008" cy="18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Неформальная</a:t>
              </a:r>
              <a:endParaRPr lang="ru-RU" altLang="ru-RU" sz="1600">
                <a:latin typeface="Arial" pitchFamily="34" charset="0"/>
              </a:endParaRPr>
            </a:p>
          </p:txBody>
        </p:sp>
        <p:sp>
          <p:nvSpPr>
            <p:cNvPr id="10250" name="Rectangle 45"/>
            <p:cNvSpPr>
              <a:spLocks noChangeArrowheads="1"/>
            </p:cNvSpPr>
            <p:nvPr/>
          </p:nvSpPr>
          <p:spPr bwMode="auto">
            <a:xfrm>
              <a:off x="1613" y="1320"/>
              <a:ext cx="1008" cy="272"/>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Ответственный деловой партнер</a:t>
              </a:r>
              <a:endParaRPr lang="ru-RU" altLang="ru-RU" sz="1600">
                <a:latin typeface="Arial" pitchFamily="34" charset="0"/>
              </a:endParaRPr>
            </a:p>
          </p:txBody>
        </p:sp>
        <p:sp>
          <p:nvSpPr>
            <p:cNvPr id="6155" name="Rectangle 44"/>
            <p:cNvSpPr>
              <a:spLocks noChangeArrowheads="1"/>
            </p:cNvSpPr>
            <p:nvPr/>
          </p:nvSpPr>
          <p:spPr bwMode="auto">
            <a:xfrm>
              <a:off x="245" y="2584"/>
              <a:ext cx="1008" cy="2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600" i="1" dirty="0">
                  <a:cs typeface="Times New Roman" pitchFamily="18" charset="0"/>
                </a:rPr>
                <a:t>Традиционная благотворительность</a:t>
              </a:r>
              <a:endParaRPr lang="ru-RU" sz="1600" dirty="0"/>
            </a:p>
          </p:txBody>
        </p:sp>
        <p:sp>
          <p:nvSpPr>
            <p:cNvPr id="10252" name="Rectangle 43"/>
            <p:cNvSpPr>
              <a:spLocks noChangeArrowheads="1"/>
            </p:cNvSpPr>
            <p:nvPr/>
          </p:nvSpPr>
          <p:spPr bwMode="auto">
            <a:xfrm>
              <a:off x="245" y="1766"/>
              <a:ext cx="1008" cy="18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Открытая</a:t>
              </a:r>
              <a:endParaRPr lang="ru-RU" altLang="ru-RU" sz="1600">
                <a:latin typeface="Arial" pitchFamily="34" charset="0"/>
              </a:endParaRPr>
            </a:p>
          </p:txBody>
        </p:sp>
        <p:sp>
          <p:nvSpPr>
            <p:cNvPr id="10253" name="Rectangle 42"/>
            <p:cNvSpPr>
              <a:spLocks noChangeArrowheads="1"/>
            </p:cNvSpPr>
            <p:nvPr/>
          </p:nvSpPr>
          <p:spPr bwMode="auto">
            <a:xfrm>
              <a:off x="245" y="1543"/>
              <a:ext cx="1008" cy="18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Формальная</a:t>
              </a:r>
              <a:endParaRPr lang="ru-RU" altLang="ru-RU" sz="1600">
                <a:latin typeface="Arial" pitchFamily="34" charset="0"/>
              </a:endParaRPr>
            </a:p>
          </p:txBody>
        </p:sp>
        <p:sp>
          <p:nvSpPr>
            <p:cNvPr id="6158" name="Rectangle 41"/>
            <p:cNvSpPr>
              <a:spLocks noChangeArrowheads="1"/>
            </p:cNvSpPr>
            <p:nvPr/>
          </p:nvSpPr>
          <p:spPr bwMode="auto">
            <a:xfrm>
              <a:off x="245" y="2883"/>
              <a:ext cx="1008" cy="2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600" i="1" dirty="0">
                  <a:cs typeface="Times New Roman" pitchFamily="18" charset="0"/>
                </a:rPr>
                <a:t>Стратегическая благотворительность</a:t>
              </a:r>
              <a:endParaRPr lang="ru-RU" sz="1600" dirty="0"/>
            </a:p>
          </p:txBody>
        </p:sp>
        <p:sp>
          <p:nvSpPr>
            <p:cNvPr id="10255" name="Rectangle 40"/>
            <p:cNvSpPr>
              <a:spLocks noChangeArrowheads="1"/>
            </p:cNvSpPr>
            <p:nvPr/>
          </p:nvSpPr>
          <p:spPr bwMode="auto">
            <a:xfrm>
              <a:off x="245" y="2213"/>
              <a:ext cx="1008" cy="25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Добровольно-принудительная</a:t>
              </a:r>
              <a:endParaRPr lang="ru-RU" altLang="ru-RU" sz="1600">
                <a:latin typeface="Arial" pitchFamily="34" charset="0"/>
              </a:endParaRPr>
            </a:p>
          </p:txBody>
        </p:sp>
        <p:sp>
          <p:nvSpPr>
            <p:cNvPr id="6160" name="Rectangle 39"/>
            <p:cNvSpPr>
              <a:spLocks noChangeArrowheads="1"/>
            </p:cNvSpPr>
            <p:nvPr/>
          </p:nvSpPr>
          <p:spPr bwMode="auto">
            <a:xfrm>
              <a:off x="245" y="3178"/>
              <a:ext cx="1008" cy="2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600" i="1" dirty="0">
                  <a:cs typeface="Times New Roman" pitchFamily="18" charset="0"/>
                </a:rPr>
                <a:t>Социальное инвестирование</a:t>
              </a:r>
              <a:endParaRPr lang="ru-RU" sz="1600" dirty="0"/>
            </a:p>
          </p:txBody>
        </p:sp>
        <p:sp>
          <p:nvSpPr>
            <p:cNvPr id="10257" name="Rectangle 38"/>
            <p:cNvSpPr>
              <a:spLocks noChangeArrowheads="1"/>
            </p:cNvSpPr>
            <p:nvPr/>
          </p:nvSpPr>
          <p:spPr bwMode="auto">
            <a:xfrm>
              <a:off x="2952" y="2239"/>
              <a:ext cx="1008" cy="21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Вн</a:t>
              </a:r>
              <a:r>
                <a:rPr lang="ru-RU" altLang="ru-RU" sz="1600" i="1">
                  <a:latin typeface="Arial" pitchFamily="34" charset="0"/>
                </a:rPr>
                <a:t>ешний</a:t>
              </a:r>
              <a:endParaRPr lang="ru-RU" altLang="ru-RU" sz="1600">
                <a:latin typeface="Arial" pitchFamily="34" charset="0"/>
              </a:endParaRPr>
            </a:p>
          </p:txBody>
        </p:sp>
        <p:sp>
          <p:nvSpPr>
            <p:cNvPr id="10258" name="Rectangle 37"/>
            <p:cNvSpPr>
              <a:spLocks noChangeArrowheads="1"/>
            </p:cNvSpPr>
            <p:nvPr/>
          </p:nvSpPr>
          <p:spPr bwMode="auto">
            <a:xfrm>
              <a:off x="2952" y="1868"/>
              <a:ext cx="1008" cy="21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Вн</a:t>
              </a:r>
              <a:r>
                <a:rPr lang="ru-RU" altLang="ru-RU" sz="1600" i="1">
                  <a:latin typeface="Arial" pitchFamily="34" charset="0"/>
                </a:rPr>
                <a:t>утренний</a:t>
              </a:r>
            </a:p>
          </p:txBody>
        </p:sp>
        <p:sp>
          <p:nvSpPr>
            <p:cNvPr id="10259" name="Rectangle 36"/>
            <p:cNvSpPr>
              <a:spLocks noChangeArrowheads="1"/>
            </p:cNvSpPr>
            <p:nvPr/>
          </p:nvSpPr>
          <p:spPr bwMode="auto">
            <a:xfrm>
              <a:off x="2952" y="1497"/>
              <a:ext cx="1008" cy="21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Базовый</a:t>
              </a:r>
              <a:endParaRPr lang="ru-RU" altLang="ru-RU" sz="1600">
                <a:latin typeface="Arial" pitchFamily="34" charset="0"/>
              </a:endParaRPr>
            </a:p>
          </p:txBody>
        </p:sp>
        <p:sp>
          <p:nvSpPr>
            <p:cNvPr id="6164" name="Rectangle 35"/>
            <p:cNvSpPr>
              <a:spLocks noChangeArrowheads="1"/>
            </p:cNvSpPr>
            <p:nvPr/>
          </p:nvSpPr>
          <p:spPr bwMode="auto">
            <a:xfrm>
              <a:off x="1541" y="2806"/>
              <a:ext cx="1107" cy="4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600" i="1" dirty="0">
                  <a:cs typeface="Times New Roman" pitchFamily="18" charset="0"/>
                </a:rPr>
                <a:t>Участник</a:t>
              </a:r>
              <a:endParaRPr lang="ru-RU" sz="1600" dirty="0"/>
            </a:p>
            <a:p>
              <a:pPr algn="ctr" eaLnBrk="0" hangingPunct="0">
                <a:defRPr/>
              </a:pPr>
              <a:r>
                <a:rPr lang="ru-RU" sz="1600" i="1" dirty="0">
                  <a:cs typeface="Times New Roman" pitchFamily="18" charset="0"/>
                </a:rPr>
                <a:t> социальных отношений</a:t>
              </a:r>
              <a:endParaRPr lang="ru-RU" sz="1600" dirty="0"/>
            </a:p>
          </p:txBody>
        </p:sp>
        <p:sp>
          <p:nvSpPr>
            <p:cNvPr id="10261" name="Rectangle 34"/>
            <p:cNvSpPr>
              <a:spLocks noChangeArrowheads="1"/>
            </p:cNvSpPr>
            <p:nvPr/>
          </p:nvSpPr>
          <p:spPr bwMode="auto">
            <a:xfrm>
              <a:off x="1613" y="2361"/>
              <a:ext cx="1008" cy="284"/>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Ответственный гражданин</a:t>
              </a:r>
              <a:endParaRPr lang="ru-RU" altLang="ru-RU" sz="1600">
                <a:latin typeface="Arial" pitchFamily="34" charset="0"/>
              </a:endParaRPr>
            </a:p>
          </p:txBody>
        </p:sp>
        <p:sp>
          <p:nvSpPr>
            <p:cNvPr id="10262" name="Rectangle 33"/>
            <p:cNvSpPr>
              <a:spLocks noChangeArrowheads="1"/>
            </p:cNvSpPr>
            <p:nvPr/>
          </p:nvSpPr>
          <p:spPr bwMode="auto">
            <a:xfrm>
              <a:off x="1613" y="1842"/>
              <a:ext cx="1008" cy="284"/>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Ответственный работодатель</a:t>
              </a:r>
              <a:endParaRPr lang="ru-RU" altLang="ru-RU" sz="1600">
                <a:latin typeface="Arial" pitchFamily="34" charset="0"/>
              </a:endParaRPr>
            </a:p>
          </p:txBody>
        </p:sp>
        <p:sp>
          <p:nvSpPr>
            <p:cNvPr id="10263" name="Rectangle 32"/>
            <p:cNvSpPr>
              <a:spLocks noChangeArrowheads="1"/>
            </p:cNvSpPr>
            <p:nvPr/>
          </p:nvSpPr>
          <p:spPr bwMode="auto">
            <a:xfrm>
              <a:off x="245" y="1990"/>
              <a:ext cx="1008" cy="186"/>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i="1">
                  <a:latin typeface="Arial" pitchFamily="34" charset="0"/>
                  <a:cs typeface="Times New Roman" pitchFamily="18" charset="0"/>
                </a:rPr>
                <a:t>Скрытая</a:t>
              </a:r>
              <a:endParaRPr lang="ru-RU" altLang="ru-RU" sz="1600">
                <a:latin typeface="Arial" pitchFamily="34" charset="0"/>
              </a:endParaRPr>
            </a:p>
          </p:txBody>
        </p:sp>
        <p:sp>
          <p:nvSpPr>
            <p:cNvPr id="10264" name="Line 31"/>
            <p:cNvSpPr>
              <a:spLocks noChangeShapeType="1"/>
            </p:cNvSpPr>
            <p:nvPr/>
          </p:nvSpPr>
          <p:spPr bwMode="auto">
            <a:xfrm>
              <a:off x="2045" y="2732"/>
              <a:ext cx="0" cy="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65" name="Line 30"/>
            <p:cNvSpPr>
              <a:spLocks noChangeShapeType="1"/>
            </p:cNvSpPr>
            <p:nvPr/>
          </p:nvSpPr>
          <p:spPr bwMode="auto">
            <a:xfrm>
              <a:off x="173" y="1244"/>
              <a:ext cx="0" cy="20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66" name="Line 29"/>
            <p:cNvSpPr>
              <a:spLocks noChangeShapeType="1"/>
            </p:cNvSpPr>
            <p:nvPr/>
          </p:nvSpPr>
          <p:spPr bwMode="auto">
            <a:xfrm>
              <a:off x="173" y="1244"/>
              <a:ext cx="18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67" name="Line 28"/>
            <p:cNvSpPr>
              <a:spLocks noChangeShapeType="1"/>
            </p:cNvSpPr>
            <p:nvPr/>
          </p:nvSpPr>
          <p:spPr bwMode="auto">
            <a:xfrm>
              <a:off x="173" y="3329"/>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68" name="Line 27"/>
            <p:cNvSpPr>
              <a:spLocks noChangeShapeType="1"/>
            </p:cNvSpPr>
            <p:nvPr/>
          </p:nvSpPr>
          <p:spPr bwMode="auto">
            <a:xfrm>
              <a:off x="173" y="2955"/>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69" name="Line 26"/>
            <p:cNvSpPr>
              <a:spLocks noChangeShapeType="1"/>
            </p:cNvSpPr>
            <p:nvPr/>
          </p:nvSpPr>
          <p:spPr bwMode="auto">
            <a:xfrm>
              <a:off x="173" y="2732"/>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0" name="Line 25"/>
            <p:cNvSpPr>
              <a:spLocks noChangeShapeType="1"/>
            </p:cNvSpPr>
            <p:nvPr/>
          </p:nvSpPr>
          <p:spPr bwMode="auto">
            <a:xfrm>
              <a:off x="173" y="2285"/>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1" name="Line 24"/>
            <p:cNvSpPr>
              <a:spLocks noChangeShapeType="1"/>
            </p:cNvSpPr>
            <p:nvPr/>
          </p:nvSpPr>
          <p:spPr bwMode="auto">
            <a:xfrm>
              <a:off x="173" y="2066"/>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2" name="Line 23"/>
            <p:cNvSpPr>
              <a:spLocks noChangeShapeType="1"/>
            </p:cNvSpPr>
            <p:nvPr/>
          </p:nvSpPr>
          <p:spPr bwMode="auto">
            <a:xfrm>
              <a:off x="173" y="1842"/>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3" name="Line 22"/>
            <p:cNvSpPr>
              <a:spLocks noChangeShapeType="1"/>
            </p:cNvSpPr>
            <p:nvPr/>
          </p:nvSpPr>
          <p:spPr bwMode="auto">
            <a:xfrm>
              <a:off x="173" y="1619"/>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4" name="Line 21"/>
            <p:cNvSpPr>
              <a:spLocks noChangeShapeType="1"/>
            </p:cNvSpPr>
            <p:nvPr/>
          </p:nvSpPr>
          <p:spPr bwMode="auto">
            <a:xfrm>
              <a:off x="4032" y="1216"/>
              <a:ext cx="0" cy="1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5" name="Line 20"/>
            <p:cNvSpPr>
              <a:spLocks noChangeShapeType="1"/>
            </p:cNvSpPr>
            <p:nvPr/>
          </p:nvSpPr>
          <p:spPr bwMode="auto">
            <a:xfrm>
              <a:off x="3816" y="1216"/>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6" name="Line 19"/>
            <p:cNvSpPr>
              <a:spLocks noChangeShapeType="1"/>
            </p:cNvSpPr>
            <p:nvPr/>
          </p:nvSpPr>
          <p:spPr bwMode="auto">
            <a:xfrm>
              <a:off x="173" y="1396"/>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7" name="Line 18"/>
            <p:cNvSpPr>
              <a:spLocks noChangeShapeType="1"/>
            </p:cNvSpPr>
            <p:nvPr/>
          </p:nvSpPr>
          <p:spPr bwMode="auto">
            <a:xfrm>
              <a:off x="3960" y="1569"/>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8" name="Line 17"/>
            <p:cNvSpPr>
              <a:spLocks noChangeShapeType="1"/>
            </p:cNvSpPr>
            <p:nvPr/>
          </p:nvSpPr>
          <p:spPr bwMode="auto">
            <a:xfrm>
              <a:off x="3960" y="1940"/>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79" name="Line 16"/>
            <p:cNvSpPr>
              <a:spLocks noChangeShapeType="1"/>
            </p:cNvSpPr>
            <p:nvPr/>
          </p:nvSpPr>
          <p:spPr bwMode="auto">
            <a:xfrm>
              <a:off x="3960" y="2314"/>
              <a:ext cx="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80" name="AutoShape 15"/>
            <p:cNvSpPr>
              <a:spLocks noChangeArrowheads="1"/>
            </p:cNvSpPr>
            <p:nvPr/>
          </p:nvSpPr>
          <p:spPr bwMode="auto">
            <a:xfrm>
              <a:off x="3312" y="1030"/>
              <a:ext cx="340" cy="113"/>
            </a:xfrm>
            <a:prstGeom prst="downArrow">
              <a:avLst>
                <a:gd name="adj1" fmla="val 50000"/>
                <a:gd name="adj2" fmla="val 25000"/>
              </a:avLst>
            </a:prstGeom>
            <a:solidFill>
              <a:srgbClr val="800080"/>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10281" name="AutoShape 14"/>
            <p:cNvSpPr>
              <a:spLocks noChangeArrowheads="1"/>
            </p:cNvSpPr>
            <p:nvPr/>
          </p:nvSpPr>
          <p:spPr bwMode="auto">
            <a:xfrm>
              <a:off x="504" y="1028"/>
              <a:ext cx="340" cy="113"/>
            </a:xfrm>
            <a:prstGeom prst="downArrow">
              <a:avLst>
                <a:gd name="adj1" fmla="val 50000"/>
                <a:gd name="adj2" fmla="val 25000"/>
              </a:avLst>
            </a:prstGeom>
            <a:solidFill>
              <a:srgbClr val="800080"/>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10282" name="Line 13"/>
            <p:cNvSpPr>
              <a:spLocks noChangeShapeType="1"/>
            </p:cNvSpPr>
            <p:nvPr/>
          </p:nvSpPr>
          <p:spPr bwMode="auto">
            <a:xfrm>
              <a:off x="2117" y="1619"/>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83" name="Line 12"/>
            <p:cNvSpPr>
              <a:spLocks noChangeShapeType="1"/>
            </p:cNvSpPr>
            <p:nvPr/>
          </p:nvSpPr>
          <p:spPr bwMode="auto">
            <a:xfrm>
              <a:off x="2117" y="2138"/>
              <a:ext cx="0" cy="2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84" name="Line 11"/>
            <p:cNvSpPr>
              <a:spLocks noChangeShapeType="1"/>
            </p:cNvSpPr>
            <p:nvPr/>
          </p:nvSpPr>
          <p:spPr bwMode="auto">
            <a:xfrm flipH="1">
              <a:off x="1253" y="2732"/>
              <a:ext cx="79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85" name="Line 10"/>
            <p:cNvSpPr>
              <a:spLocks noChangeShapeType="1"/>
            </p:cNvSpPr>
            <p:nvPr/>
          </p:nvSpPr>
          <p:spPr bwMode="auto">
            <a:xfrm flipH="1">
              <a:off x="1253" y="3329"/>
              <a:ext cx="78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86" name="Line 9"/>
            <p:cNvSpPr>
              <a:spLocks noChangeShapeType="1"/>
            </p:cNvSpPr>
            <p:nvPr/>
          </p:nvSpPr>
          <p:spPr bwMode="auto">
            <a:xfrm flipH="1">
              <a:off x="1253" y="3030"/>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287" name="AutoShape 8"/>
            <p:cNvSpPr>
              <a:spLocks noChangeArrowheads="1"/>
            </p:cNvSpPr>
            <p:nvPr/>
          </p:nvSpPr>
          <p:spPr bwMode="auto">
            <a:xfrm>
              <a:off x="1872" y="1018"/>
              <a:ext cx="431" cy="113"/>
            </a:xfrm>
            <a:prstGeom prst="downArrow">
              <a:avLst>
                <a:gd name="adj1" fmla="val 50000"/>
                <a:gd name="adj2" fmla="val 25000"/>
              </a:avLst>
            </a:prstGeom>
            <a:solidFill>
              <a:srgbClr val="800080"/>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10288" name="Line 7"/>
            <p:cNvSpPr>
              <a:spLocks noChangeShapeType="1"/>
            </p:cNvSpPr>
            <p:nvPr/>
          </p:nvSpPr>
          <p:spPr bwMode="auto">
            <a:xfrm>
              <a:off x="1080" y="1198"/>
              <a:ext cx="5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89" name="Line 6"/>
            <p:cNvSpPr>
              <a:spLocks noChangeShapeType="1"/>
            </p:cNvSpPr>
            <p:nvPr/>
          </p:nvSpPr>
          <p:spPr bwMode="auto">
            <a:xfrm>
              <a:off x="2592" y="1208"/>
              <a:ext cx="4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90" name="Line 5"/>
            <p:cNvSpPr>
              <a:spLocks noChangeShapeType="1"/>
            </p:cNvSpPr>
            <p:nvPr/>
          </p:nvSpPr>
          <p:spPr bwMode="auto">
            <a:xfrm>
              <a:off x="2117" y="2660"/>
              <a:ext cx="0" cy="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91" name="Line 4"/>
            <p:cNvSpPr>
              <a:spLocks noChangeShapeType="1"/>
            </p:cNvSpPr>
            <p:nvPr/>
          </p:nvSpPr>
          <p:spPr bwMode="auto">
            <a:xfrm>
              <a:off x="2045" y="3254"/>
              <a:ext cx="0" cy="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92" name="Rectangle 71"/>
            <p:cNvSpPr>
              <a:spLocks noChangeArrowheads="1"/>
            </p:cNvSpPr>
            <p:nvPr/>
          </p:nvSpPr>
          <p:spPr bwMode="auto">
            <a:xfrm>
              <a:off x="2976" y="883"/>
              <a:ext cx="9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600">
                  <a:latin typeface="Arial" pitchFamily="34" charset="0"/>
                </a:rPr>
                <a:t/>
              </a:r>
              <a:br>
                <a:rPr lang="ru-RU" altLang="ru-RU" sz="1600">
                  <a:latin typeface="Arial" pitchFamily="34" charset="0"/>
                </a:rPr>
              </a:br>
              <a:endParaRPr lang="ru-RU" altLang="ru-RU" sz="1600">
                <a:latin typeface="Arial" pitchFamily="34" charset="0"/>
              </a:endParaRPr>
            </a:p>
            <a:p>
              <a:pPr algn="ctr">
                <a:spcBef>
                  <a:spcPct val="0"/>
                </a:spcBef>
                <a:buFontTx/>
                <a:buNone/>
              </a:pPr>
              <a:endParaRPr lang="ru-RU" altLang="ru-RU" sz="1600">
                <a:latin typeface="Arial" pitchFamily="34" charset="0"/>
                <a:cs typeface="Times New Roman" pitchFamily="18" charset="0"/>
              </a:endParaRPr>
            </a:p>
          </p:txBody>
        </p:sp>
      </p:grpSp>
      <p:sp>
        <p:nvSpPr>
          <p:cNvPr id="121930" name="Rectangle 74"/>
          <p:cNvSpPr>
            <a:spLocks noGrp="1" noChangeArrowheads="1"/>
          </p:cNvSpPr>
          <p:nvPr>
            <p:ph type="title"/>
          </p:nvPr>
        </p:nvSpPr>
        <p:spPr>
          <a:xfrm>
            <a:off x="304800" y="5715000"/>
            <a:ext cx="8458200" cy="914400"/>
          </a:xfrm>
        </p:spPr>
        <p:txBody>
          <a:bodyPr rtlCol="0">
            <a:normAutofit fontScale="90000"/>
          </a:bodyPr>
          <a:lstStyle/>
          <a:p>
            <a:pPr eaLnBrk="1" fontAlgn="auto" hangingPunct="1">
              <a:spcAft>
                <a:spcPts val="0"/>
              </a:spcAft>
              <a:defRPr/>
            </a:pPr>
            <a:r>
              <a:rPr lang="ru-RU" sz="2000" dirty="0">
                <a:solidFill>
                  <a:schemeClr val="accent1">
                    <a:tint val="88000"/>
                    <a:satMod val="150000"/>
                  </a:schemeClr>
                </a:solidFill>
              </a:rPr>
              <a:t/>
            </a:r>
            <a:br>
              <a:rPr lang="ru-RU" sz="2000" dirty="0">
                <a:solidFill>
                  <a:schemeClr val="accent1">
                    <a:tint val="88000"/>
                    <a:satMod val="150000"/>
                  </a:schemeClr>
                </a:solidFill>
              </a:rPr>
            </a:br>
            <a:r>
              <a:rPr lang="ru-RU" sz="2000" dirty="0" smtClean="0">
                <a:solidFill>
                  <a:schemeClr val="accent1">
                    <a:tint val="88000"/>
                    <a:satMod val="150000"/>
                  </a:schemeClr>
                </a:solidFill>
              </a:rPr>
              <a:t/>
            </a:r>
            <a:br>
              <a:rPr lang="ru-RU" sz="2000" dirty="0" smtClean="0">
                <a:solidFill>
                  <a:schemeClr val="accent1">
                    <a:tint val="88000"/>
                    <a:satMod val="150000"/>
                  </a:schemeClr>
                </a:solidFill>
              </a:rPr>
            </a:br>
            <a:r>
              <a:rPr lang="ru-RU" sz="2000" dirty="0" smtClean="0">
                <a:solidFill>
                  <a:schemeClr val="accent1">
                    <a:tint val="88000"/>
                    <a:satMod val="150000"/>
                  </a:schemeClr>
                </a:solidFill>
              </a:rPr>
              <a:t/>
            </a:r>
            <a:br>
              <a:rPr lang="ru-RU" sz="2000" dirty="0" smtClean="0">
                <a:solidFill>
                  <a:schemeClr val="accent1">
                    <a:tint val="88000"/>
                    <a:satMod val="150000"/>
                  </a:schemeClr>
                </a:solidFill>
              </a:rPr>
            </a:br>
            <a:r>
              <a:rPr lang="ru-RU" sz="3100" dirty="0" smtClean="0">
                <a:solidFill>
                  <a:schemeClr val="accent1">
                    <a:tint val="88000"/>
                    <a:satMod val="150000"/>
                  </a:schemeClr>
                </a:solidFill>
                <a:latin typeface="Arial Black" panose="020B0A04020102020204" pitchFamily="34" charset="0"/>
              </a:rPr>
              <a:t>Декомпозиция </a:t>
            </a:r>
            <a:r>
              <a:rPr lang="ru-RU" sz="3100" dirty="0" smtClean="0">
                <a:solidFill>
                  <a:schemeClr val="accent1">
                    <a:tint val="88000"/>
                    <a:satMod val="150000"/>
                  </a:schemeClr>
                </a:solidFill>
                <a:latin typeface="Arial Black" panose="020B0A04020102020204" pitchFamily="34" charset="0"/>
              </a:rPr>
              <a:t>категории </a:t>
            </a:r>
            <a:br>
              <a:rPr lang="ru-RU" sz="3100" dirty="0" smtClean="0">
                <a:solidFill>
                  <a:schemeClr val="accent1">
                    <a:tint val="88000"/>
                    <a:satMod val="150000"/>
                  </a:schemeClr>
                </a:solidFill>
                <a:latin typeface="Arial Black" panose="020B0A04020102020204" pitchFamily="34" charset="0"/>
              </a:rPr>
            </a:br>
            <a:r>
              <a:rPr lang="ru-RU" sz="3100" dirty="0" smtClean="0">
                <a:solidFill>
                  <a:schemeClr val="accent1">
                    <a:tint val="88000"/>
                    <a:satMod val="150000"/>
                  </a:schemeClr>
                </a:solidFill>
                <a:latin typeface="Arial Black" panose="020B0A04020102020204" pitchFamily="34" charset="0"/>
              </a:rPr>
              <a:t>«социальная ответственность бизнеса»</a:t>
            </a:r>
            <a:br>
              <a:rPr lang="ru-RU" sz="3100" dirty="0" smtClean="0">
                <a:solidFill>
                  <a:schemeClr val="accent1">
                    <a:tint val="88000"/>
                    <a:satMod val="150000"/>
                  </a:schemeClr>
                </a:solidFill>
                <a:latin typeface="Arial Black" panose="020B0A04020102020204" pitchFamily="34" charset="0"/>
              </a:rPr>
            </a:br>
            <a:r>
              <a:rPr lang="ru-RU" sz="2700" b="1" dirty="0">
                <a:solidFill>
                  <a:schemeClr val="accent1">
                    <a:tint val="88000"/>
                    <a:satMod val="150000"/>
                  </a:schemeClr>
                </a:solidFill>
              </a:rPr>
              <a:t/>
            </a:r>
            <a:br>
              <a:rPr lang="ru-RU" sz="2700" b="1" dirty="0">
                <a:solidFill>
                  <a:schemeClr val="accent1">
                    <a:tint val="88000"/>
                    <a:satMod val="150000"/>
                  </a:schemeClr>
                </a:solidFill>
              </a:rPr>
            </a:br>
            <a:r>
              <a:rPr lang="ru-RU" sz="2000" dirty="0" smtClean="0">
                <a:solidFill>
                  <a:schemeClr val="accent1">
                    <a:tint val="88000"/>
                    <a:satMod val="150000"/>
                  </a:schemeClr>
                </a:solidFill>
              </a:rPr>
              <a:t/>
            </a:r>
            <a:br>
              <a:rPr lang="ru-RU" sz="2000" dirty="0" smtClean="0">
                <a:solidFill>
                  <a:schemeClr val="accent1">
                    <a:tint val="88000"/>
                    <a:satMod val="150000"/>
                  </a:schemeClr>
                </a:solidFill>
              </a:rPr>
            </a:br>
            <a:r>
              <a:rPr lang="ru-RU" sz="2000" dirty="0" smtClean="0">
                <a:solidFill>
                  <a:schemeClr val="accent1">
                    <a:tint val="88000"/>
                    <a:satMod val="150000"/>
                  </a:schemeClr>
                </a:solidFill>
                <a:latin typeface="+mn-lt"/>
              </a:rPr>
              <a:t> </a:t>
            </a:r>
            <a:br>
              <a:rPr lang="ru-RU" sz="2000" dirty="0" smtClean="0">
                <a:solidFill>
                  <a:schemeClr val="accent1">
                    <a:tint val="88000"/>
                    <a:satMod val="150000"/>
                  </a:schemeClr>
                </a:solidFill>
                <a:latin typeface="+mn-lt"/>
              </a:rPr>
            </a:br>
            <a:endParaRPr lang="ru-RU" sz="2000" dirty="0">
              <a:solidFill>
                <a:schemeClr val="accent1">
                  <a:tint val="88000"/>
                  <a:satMod val="150000"/>
                </a:schemeClr>
              </a:solidFill>
              <a:latin typeface="+mn-lt"/>
            </a:endParaRPr>
          </a:p>
        </p:txBody>
      </p:sp>
    </p:spTree>
    <p:extLst>
      <p:ext uri="{BB962C8B-B14F-4D97-AF65-F5344CB8AC3E}">
        <p14:creationId xmlns:p14="http://schemas.microsoft.com/office/powerpoint/2010/main" val="887414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1"/>
            <a:ext cx="8856984" cy="6309420"/>
          </a:xfrm>
          <a:prstGeom prst="rect">
            <a:avLst/>
          </a:prstGeom>
        </p:spPr>
        <p:txBody>
          <a:bodyPr wrap="square">
            <a:spAutoFit/>
          </a:bodyPr>
          <a:lstStyle/>
          <a:p>
            <a:endParaRPr lang="ru-RU" dirty="0" smtClean="0"/>
          </a:p>
          <a:p>
            <a:pPr algn="ctr"/>
            <a:r>
              <a:rPr lang="ru-RU" sz="2000" b="1" dirty="0" smtClean="0">
                <a:latin typeface="Arial Black" panose="020B0A04020102020204" pitchFamily="34" charset="0"/>
              </a:rPr>
              <a:t>НОРМАТИВНО-ПРАВОВАЯ БАЗА,    </a:t>
            </a:r>
          </a:p>
          <a:p>
            <a:pPr algn="ctr"/>
            <a:r>
              <a:rPr lang="ru-RU" sz="2000" b="1" dirty="0" smtClean="0">
                <a:latin typeface="Arial Black" panose="020B0A04020102020204" pitchFamily="34" charset="0"/>
              </a:rPr>
              <a:t>РЕГУЛИРУЮЩАЯ ДЕЯТЕЛЬНОСТЬ КСО </a:t>
            </a:r>
          </a:p>
          <a:p>
            <a:pPr algn="ctr"/>
            <a:r>
              <a:rPr lang="ru-RU" sz="2000" b="1" dirty="0" smtClean="0">
                <a:latin typeface="Arial Black" panose="020B0A04020102020204" pitchFamily="34" charset="0"/>
              </a:rPr>
              <a:t>В ЕВРОПЕЙСКОМ СОЮЗЕ</a:t>
            </a:r>
          </a:p>
          <a:p>
            <a:pPr algn="ctr"/>
            <a:endParaRPr lang="ru-RU" b="1" dirty="0"/>
          </a:p>
          <a:p>
            <a:pPr lvl="0"/>
            <a:r>
              <a:rPr lang="ru-RU" sz="2800" dirty="0" smtClean="0">
                <a:latin typeface="Times New Roman" panose="02020603050405020304" pitchFamily="18" charset="0"/>
                <a:cs typeface="Times New Roman" panose="02020603050405020304" pitchFamily="18" charset="0"/>
              </a:rPr>
              <a:t>1. Интегрированная </a:t>
            </a:r>
            <a:r>
              <a:rPr lang="ru-RU" sz="2800" dirty="0">
                <a:latin typeface="Times New Roman" panose="02020603050405020304" pitchFamily="18" charset="0"/>
                <a:cs typeface="Times New Roman" panose="02020603050405020304" pitchFamily="18" charset="0"/>
              </a:rPr>
              <a:t>продуктовая политика (</a:t>
            </a:r>
            <a:r>
              <a:rPr lang="en-US" sz="2800" dirty="0">
                <a:latin typeface="Times New Roman" panose="02020603050405020304" pitchFamily="18" charset="0"/>
                <a:cs typeface="Times New Roman" panose="02020603050405020304" pitchFamily="18" charset="0"/>
              </a:rPr>
              <a:t>IPP</a:t>
            </a:r>
            <a:r>
              <a:rPr lang="ru-RU" sz="2800" dirty="0">
                <a:latin typeface="Times New Roman" panose="02020603050405020304" pitchFamily="18" charset="0"/>
                <a:cs typeface="Times New Roman" panose="02020603050405020304" pitchFamily="18" charset="0"/>
              </a:rPr>
              <a:t>)</a:t>
            </a:r>
          </a:p>
          <a:p>
            <a:pPr lvl="0"/>
            <a:r>
              <a:rPr lang="ru-RU" sz="2800" dirty="0" smtClean="0">
                <a:latin typeface="Times New Roman" panose="02020603050405020304" pitchFamily="18" charset="0"/>
                <a:cs typeface="Times New Roman" panose="02020603050405020304" pitchFamily="18" charset="0"/>
              </a:rPr>
              <a:t>2. Схема </a:t>
            </a:r>
            <a:r>
              <a:rPr lang="ru-RU" sz="2800" dirty="0">
                <a:latin typeface="Times New Roman" panose="02020603050405020304" pitchFamily="18" charset="0"/>
                <a:cs typeface="Times New Roman" panose="02020603050405020304" pitchFamily="18" charset="0"/>
              </a:rPr>
              <a:t>экологического менеджмента и аудита (</a:t>
            </a:r>
            <a:r>
              <a:rPr lang="en-US" sz="2800" dirty="0">
                <a:latin typeface="Times New Roman" panose="02020603050405020304" pitchFamily="18" charset="0"/>
                <a:cs typeface="Times New Roman" panose="02020603050405020304" pitchFamily="18" charset="0"/>
              </a:rPr>
              <a:t>EMAS</a:t>
            </a:r>
            <a:r>
              <a:rPr lang="ru-RU" sz="2800" dirty="0">
                <a:latin typeface="Times New Roman" panose="02020603050405020304" pitchFamily="18" charset="0"/>
                <a:cs typeface="Times New Roman" panose="02020603050405020304" pitchFamily="18" charset="0"/>
              </a:rPr>
              <a:t>)</a:t>
            </a:r>
          </a:p>
          <a:p>
            <a:pPr lvl="0"/>
            <a:r>
              <a:rPr lang="ru-RU" sz="2800" dirty="0" smtClean="0">
                <a:latin typeface="Times New Roman" panose="02020603050405020304" pitchFamily="18" charset="0"/>
                <a:cs typeface="Times New Roman" panose="02020603050405020304" pitchFamily="18" charset="0"/>
              </a:rPr>
              <a:t>3. Оценка </a:t>
            </a:r>
            <a:r>
              <a:rPr lang="ru-RU" sz="2800" dirty="0">
                <a:latin typeface="Times New Roman" panose="02020603050405020304" pitchFamily="18" charset="0"/>
                <a:cs typeface="Times New Roman" panose="02020603050405020304" pitchFamily="18" charset="0"/>
              </a:rPr>
              <a:t>воздействия на окружающую среду (</a:t>
            </a:r>
            <a:r>
              <a:rPr lang="en-US" sz="2800" dirty="0">
                <a:latin typeface="Times New Roman" panose="02020603050405020304" pitchFamily="18" charset="0"/>
                <a:cs typeface="Times New Roman" panose="02020603050405020304" pitchFamily="18" charset="0"/>
              </a:rPr>
              <a:t>OBOC</a:t>
            </a:r>
            <a:r>
              <a:rPr lang="ru-RU" sz="2800" dirty="0">
                <a:latin typeface="Times New Roman" panose="02020603050405020304" pitchFamily="18" charset="0"/>
                <a:cs typeface="Times New Roman" panose="02020603050405020304" pitchFamily="18" charset="0"/>
              </a:rPr>
              <a:t>) </a:t>
            </a:r>
          </a:p>
          <a:p>
            <a:pPr lvl="0"/>
            <a:r>
              <a:rPr lang="ru-RU" sz="2800" dirty="0" smtClean="0">
                <a:latin typeface="Times New Roman" panose="02020603050405020304" pitchFamily="18" charset="0"/>
                <a:cs typeface="Times New Roman" panose="02020603050405020304" pitchFamily="18" charset="0"/>
              </a:rPr>
              <a:t>4. Руководящие </a:t>
            </a:r>
            <a:r>
              <a:rPr lang="ru-RU" sz="2800" dirty="0">
                <a:latin typeface="Times New Roman" panose="02020603050405020304" pitchFamily="18" charset="0"/>
                <a:cs typeface="Times New Roman" panose="02020603050405020304" pitchFamily="18" charset="0"/>
              </a:rPr>
              <a:t>принципы Организации экономического сотрудничества и развития для многонациональных компаний</a:t>
            </a:r>
          </a:p>
          <a:p>
            <a:pPr lvl="0"/>
            <a:r>
              <a:rPr lang="ru-RU" sz="2800" dirty="0" smtClean="0">
                <a:latin typeface="Times New Roman" panose="02020603050405020304" pitchFamily="18" charset="0"/>
                <a:cs typeface="Times New Roman" panose="02020603050405020304" pitchFamily="18" charset="0"/>
              </a:rPr>
              <a:t>5. Десять </a:t>
            </a:r>
            <a:r>
              <a:rPr lang="ru-RU" sz="2800" dirty="0">
                <a:latin typeface="Times New Roman" panose="02020603050405020304" pitchFamily="18" charset="0"/>
                <a:cs typeface="Times New Roman" panose="02020603050405020304" pitchFamily="18" charset="0"/>
              </a:rPr>
              <a:t>принципов Глобального договора ООН</a:t>
            </a:r>
          </a:p>
          <a:p>
            <a:pPr lvl="0"/>
            <a:r>
              <a:rPr lang="ru-RU" sz="2800" dirty="0" smtClean="0">
                <a:latin typeface="Times New Roman" panose="02020603050405020304" pitchFamily="18" charset="0"/>
                <a:cs typeface="Times New Roman" panose="02020603050405020304" pitchFamily="18" charset="0"/>
              </a:rPr>
              <a:t>6. Стандарт </a:t>
            </a:r>
            <a:r>
              <a:rPr lang="ru-RU" sz="2800" dirty="0">
                <a:latin typeface="Times New Roman" panose="02020603050405020304" pitchFamily="18" charset="0"/>
                <a:cs typeface="Times New Roman" panose="02020603050405020304" pitchFamily="18" charset="0"/>
              </a:rPr>
              <a:t>по социальной ответственности </a:t>
            </a:r>
            <a:r>
              <a:rPr lang="en-US" sz="2800" dirty="0">
                <a:latin typeface="Times New Roman" panose="02020603050405020304" pitchFamily="18" charset="0"/>
                <a:cs typeface="Times New Roman" panose="02020603050405020304" pitchFamily="18" charset="0"/>
              </a:rPr>
              <a:t>ISO</a:t>
            </a:r>
            <a:r>
              <a:rPr lang="ru-RU" sz="2800" dirty="0">
                <a:latin typeface="Times New Roman" panose="02020603050405020304" pitchFamily="18" charset="0"/>
                <a:cs typeface="Times New Roman" panose="02020603050405020304" pitchFamily="18" charset="0"/>
              </a:rPr>
              <a:t> 26000</a:t>
            </a:r>
          </a:p>
          <a:p>
            <a:pPr lvl="0"/>
            <a:r>
              <a:rPr lang="ru-RU" sz="2800" dirty="0" smtClean="0">
                <a:latin typeface="Times New Roman" panose="02020603050405020304" pitchFamily="18" charset="0"/>
                <a:cs typeface="Times New Roman" panose="02020603050405020304" pitchFamily="18" charset="0"/>
              </a:rPr>
              <a:t>7. Трехсторонняя </a:t>
            </a:r>
            <a:r>
              <a:rPr lang="ru-RU" sz="2800" dirty="0">
                <a:latin typeface="Times New Roman" panose="02020603050405020304" pitchFamily="18" charset="0"/>
                <a:cs typeface="Times New Roman" panose="02020603050405020304" pitchFamily="18" charset="0"/>
              </a:rPr>
              <a:t>декларация принципов МОТ</a:t>
            </a:r>
          </a:p>
          <a:p>
            <a:r>
              <a:rPr lang="ru-RU" sz="2800" dirty="0" smtClean="0">
                <a:latin typeface="Times New Roman" panose="02020603050405020304" pitchFamily="18" charset="0"/>
                <a:cs typeface="Times New Roman" panose="02020603050405020304" pitchFamily="18" charset="0"/>
              </a:rPr>
              <a:t>8. Руководящие </a:t>
            </a:r>
            <a:r>
              <a:rPr lang="ru-RU" sz="2800" dirty="0">
                <a:latin typeface="Times New Roman" panose="02020603050405020304" pitchFamily="18" charset="0"/>
                <a:cs typeface="Times New Roman" panose="02020603050405020304" pitchFamily="18" charset="0"/>
              </a:rPr>
              <a:t>принципы ООН по вопросам бизнеса и прав человека</a:t>
            </a:r>
            <a:endParaRPr lang="ru-RU" sz="28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spTree>
    <p:extLst>
      <p:ext uri="{BB962C8B-B14F-4D97-AF65-F5344CB8AC3E}">
        <p14:creationId xmlns:p14="http://schemas.microsoft.com/office/powerpoint/2010/main" val="23198181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39165"/>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sp>
        <p:nvSpPr>
          <p:cNvPr id="11" name="Прямоугольник 10"/>
          <p:cNvSpPr/>
          <p:nvPr/>
        </p:nvSpPr>
        <p:spPr>
          <a:xfrm>
            <a:off x="228110" y="238508"/>
            <a:ext cx="8712968" cy="6524863"/>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Глобальный договор ООН</a:t>
            </a:r>
            <a:r>
              <a:rPr lang="ru-RU" sz="2000" dirty="0">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hlinkClick r:id="rId2" tooltip="Английский язык"/>
              </a:rPr>
              <a:t>англ.</a:t>
            </a:r>
            <a:r>
              <a:rPr lang="ru-RU" sz="2000" dirty="0">
                <a:solidFill>
                  <a:srgbClr val="002060"/>
                </a:solidFill>
                <a:latin typeface="Times New Roman" panose="02020603050405020304" pitchFamily="18" charset="0"/>
                <a:cs typeface="Times New Roman" panose="02020603050405020304" pitchFamily="18" charset="0"/>
              </a:rPr>
              <a:t> </a:t>
            </a:r>
            <a:r>
              <a:rPr lang="ru-RU" sz="2000" i="1" dirty="0" err="1">
                <a:solidFill>
                  <a:srgbClr val="002060"/>
                </a:solidFill>
                <a:latin typeface="Times New Roman" panose="02020603050405020304" pitchFamily="18" charset="0"/>
                <a:cs typeface="Times New Roman" panose="02020603050405020304" pitchFamily="18" charset="0"/>
              </a:rPr>
              <a:t>United</a:t>
            </a:r>
            <a:r>
              <a:rPr lang="ru-RU" sz="2000" i="1" dirty="0">
                <a:solidFill>
                  <a:srgbClr val="002060"/>
                </a:solidFill>
                <a:latin typeface="Times New Roman" panose="02020603050405020304" pitchFamily="18" charset="0"/>
                <a:cs typeface="Times New Roman" panose="02020603050405020304" pitchFamily="18" charset="0"/>
              </a:rPr>
              <a:t> </a:t>
            </a:r>
            <a:r>
              <a:rPr lang="ru-RU" sz="2000" i="1" dirty="0" err="1">
                <a:solidFill>
                  <a:srgbClr val="002060"/>
                </a:solidFill>
                <a:latin typeface="Times New Roman" panose="02020603050405020304" pitchFamily="18" charset="0"/>
                <a:cs typeface="Times New Roman" panose="02020603050405020304" pitchFamily="18" charset="0"/>
              </a:rPr>
              <a:t>Nations</a:t>
            </a:r>
            <a:r>
              <a:rPr lang="ru-RU" sz="2000" i="1" dirty="0">
                <a:solidFill>
                  <a:srgbClr val="002060"/>
                </a:solidFill>
                <a:latin typeface="Times New Roman" panose="02020603050405020304" pitchFamily="18" charset="0"/>
                <a:cs typeface="Times New Roman" panose="02020603050405020304" pitchFamily="18" charset="0"/>
              </a:rPr>
              <a:t> </a:t>
            </a:r>
            <a:r>
              <a:rPr lang="ru-RU" sz="2000" i="1" dirty="0" err="1">
                <a:solidFill>
                  <a:srgbClr val="002060"/>
                </a:solidFill>
                <a:latin typeface="Times New Roman" panose="02020603050405020304" pitchFamily="18" charset="0"/>
                <a:cs typeface="Times New Roman" panose="02020603050405020304" pitchFamily="18" charset="0"/>
              </a:rPr>
              <a:t>Global</a:t>
            </a:r>
            <a:r>
              <a:rPr lang="ru-RU" sz="2000" i="1" dirty="0">
                <a:solidFill>
                  <a:srgbClr val="002060"/>
                </a:solidFill>
                <a:latin typeface="Times New Roman" panose="02020603050405020304" pitchFamily="18" charset="0"/>
                <a:cs typeface="Times New Roman" panose="02020603050405020304" pitchFamily="18" charset="0"/>
              </a:rPr>
              <a:t> </a:t>
            </a:r>
            <a:r>
              <a:rPr lang="ru-RU" sz="2000" i="1" dirty="0" err="1">
                <a:solidFill>
                  <a:srgbClr val="002060"/>
                </a:solidFill>
                <a:latin typeface="Times New Roman" panose="02020603050405020304" pitchFamily="18" charset="0"/>
                <a:cs typeface="Times New Roman" panose="02020603050405020304" pitchFamily="18" charset="0"/>
              </a:rPr>
              <a:t>Compact</a:t>
            </a:r>
            <a:r>
              <a:rPr lang="ru-RU" sz="2000" dirty="0">
                <a:solidFill>
                  <a:srgbClr val="002060"/>
                </a:solidFill>
                <a:latin typeface="Times New Roman" panose="02020603050405020304" pitchFamily="18" charset="0"/>
                <a:cs typeface="Times New Roman" panose="02020603050405020304" pitchFamily="18" charset="0"/>
              </a:rPr>
              <a:t>) — инициатива </a:t>
            </a:r>
            <a:r>
              <a:rPr lang="ru-RU" sz="2000" dirty="0">
                <a:solidFill>
                  <a:srgbClr val="002060"/>
                </a:solidFill>
                <a:latin typeface="Times New Roman" panose="02020603050405020304" pitchFamily="18" charset="0"/>
                <a:cs typeface="Times New Roman" panose="02020603050405020304" pitchFamily="18" charset="0"/>
                <a:hlinkClick r:id="rId3" tooltip="ООН"/>
              </a:rPr>
              <a:t>ООН</a:t>
            </a:r>
            <a:r>
              <a:rPr lang="ru-RU" sz="2000" dirty="0">
                <a:solidFill>
                  <a:srgbClr val="002060"/>
                </a:solidFill>
                <a:latin typeface="Times New Roman" panose="02020603050405020304" pitchFamily="18" charset="0"/>
                <a:cs typeface="Times New Roman" panose="02020603050405020304" pitchFamily="18" charset="0"/>
              </a:rPr>
              <a:t>, направленная на поощрение социальной ответственности бизнеса и предоставлении отчётов об осуществлении такой политики.</a:t>
            </a:r>
          </a:p>
          <a:p>
            <a:pPr algn="just"/>
            <a:r>
              <a:rPr lang="ru-RU" sz="2000" dirty="0">
                <a:solidFill>
                  <a:srgbClr val="002060"/>
                </a:solidFill>
                <a:latin typeface="Times New Roman" panose="02020603050405020304" pitchFamily="18" charset="0"/>
                <a:cs typeface="Times New Roman" panose="02020603050405020304" pitchFamily="18" charset="0"/>
              </a:rPr>
              <a:t>Глобальный договор ООН декларирует десять принципов в области прав человека, трудовых отношений, охраны окружающей среды и борьбы с коррупцией. Помимо бизнес-компаний к Глобальному договору могут присоединиться и города в рамках </a:t>
            </a:r>
            <a:r>
              <a:rPr lang="ru-RU" sz="2000" dirty="0">
                <a:solidFill>
                  <a:srgbClr val="002060"/>
                </a:solidFill>
                <a:latin typeface="Times New Roman" panose="02020603050405020304" pitchFamily="18" charset="0"/>
                <a:cs typeface="Times New Roman" panose="02020603050405020304" pitchFamily="18" charset="0"/>
                <a:hlinkClick r:id="rId4" tooltip="Программа ООН по населённым пунктам"/>
              </a:rPr>
              <a:t>Программы ООН развития </a:t>
            </a:r>
            <a:r>
              <a:rPr lang="ru-RU" sz="2000" dirty="0" smtClean="0">
                <a:solidFill>
                  <a:srgbClr val="002060"/>
                </a:solidFill>
                <a:latin typeface="Times New Roman" panose="02020603050405020304" pitchFamily="18" charset="0"/>
                <a:cs typeface="Times New Roman" panose="02020603050405020304" pitchFamily="18" charset="0"/>
                <a:hlinkClick r:id="rId4" tooltip="Программа ООН по населённым пунктам"/>
              </a:rPr>
              <a:t>городов</a:t>
            </a:r>
            <a:endParaRPr lang="ru-RU" sz="2000" dirty="0" smtClean="0">
              <a:solidFill>
                <a:srgbClr val="002060"/>
              </a:solidFill>
              <a:latin typeface="Times New Roman" panose="02020603050405020304" pitchFamily="18" charset="0"/>
              <a:cs typeface="Times New Roman" panose="02020603050405020304" pitchFamily="18" charset="0"/>
            </a:endParaRPr>
          </a:p>
          <a:p>
            <a:pPr algn="just"/>
            <a:r>
              <a:rPr lang="ru-RU" sz="2000" dirty="0">
                <a:solidFill>
                  <a:srgbClr val="002060"/>
                </a:solidFill>
                <a:latin typeface="Times New Roman" panose="02020603050405020304" pitchFamily="18" charset="0"/>
                <a:cs typeface="Times New Roman" panose="02020603050405020304" pitchFamily="18" charset="0"/>
              </a:rPr>
              <a:t>Глобальный договор ООН является самой большой в мире инициативой корпоративной социальной ответственности. По состоянию на февраль 2017 года к Глобальному договору присоединилось более 9200 компаний и организаций из 166 стран мира.</a:t>
            </a:r>
          </a:p>
          <a:p>
            <a:pPr algn="just"/>
            <a:r>
              <a:rPr lang="ru-RU" sz="2000" dirty="0">
                <a:solidFill>
                  <a:srgbClr val="002060"/>
                </a:solidFill>
                <a:latin typeface="Times New Roman" panose="02020603050405020304" pitchFamily="18" charset="0"/>
                <a:cs typeface="Times New Roman" panose="02020603050405020304" pitchFamily="18" charset="0"/>
              </a:rPr>
              <a:t>Договор преследует две </a:t>
            </a:r>
            <a:r>
              <a:rPr lang="ru-RU" sz="2000" b="1" dirty="0">
                <a:solidFill>
                  <a:srgbClr val="002060"/>
                </a:solidFill>
                <a:latin typeface="Times New Roman" panose="02020603050405020304" pitchFamily="18" charset="0"/>
                <a:cs typeface="Times New Roman" panose="02020603050405020304" pitchFamily="18" charset="0"/>
              </a:rPr>
              <a:t>цели:</a:t>
            </a:r>
          </a:p>
          <a:p>
            <a:pPr algn="just"/>
            <a:r>
              <a:rPr lang="ru-RU" sz="2000" dirty="0" smtClean="0">
                <a:solidFill>
                  <a:srgbClr val="002060"/>
                </a:solidFill>
                <a:latin typeface="Times New Roman" panose="02020603050405020304" pitchFamily="18" charset="0"/>
                <a:cs typeface="Times New Roman" panose="02020603050405020304" pitchFamily="18" charset="0"/>
              </a:rPr>
              <a:t>1) сделать </a:t>
            </a:r>
            <a:r>
              <a:rPr lang="ru-RU" sz="2000" dirty="0">
                <a:solidFill>
                  <a:srgbClr val="002060"/>
                </a:solidFill>
                <a:latin typeface="Times New Roman" panose="02020603050405020304" pitchFamily="18" charset="0"/>
                <a:cs typeface="Times New Roman" panose="02020603050405020304" pitchFamily="18" charset="0"/>
              </a:rPr>
              <a:t>свои десять принципов главенствующими в предпринимательской деятельности во всем </a:t>
            </a:r>
            <a:r>
              <a:rPr lang="ru-RU" sz="2000" dirty="0" smtClean="0">
                <a:solidFill>
                  <a:srgbClr val="002060"/>
                </a:solidFill>
                <a:latin typeface="Times New Roman" panose="02020603050405020304" pitchFamily="18" charset="0"/>
                <a:cs typeface="Times New Roman" panose="02020603050405020304" pitchFamily="18" charset="0"/>
              </a:rPr>
              <a:t>мире;</a:t>
            </a:r>
            <a:endParaRPr lang="ru-RU" sz="2000" dirty="0">
              <a:solidFill>
                <a:srgbClr val="002060"/>
              </a:solidFill>
              <a:latin typeface="Times New Roman" panose="02020603050405020304" pitchFamily="18" charset="0"/>
              <a:cs typeface="Times New Roman" panose="02020603050405020304" pitchFamily="18" charset="0"/>
            </a:endParaRPr>
          </a:p>
          <a:p>
            <a:pPr algn="just"/>
            <a:r>
              <a:rPr lang="ru-RU" sz="2000" dirty="0" smtClean="0">
                <a:solidFill>
                  <a:srgbClr val="002060"/>
                </a:solidFill>
                <a:latin typeface="Times New Roman" panose="02020603050405020304" pitchFamily="18" charset="0"/>
                <a:cs typeface="Times New Roman" panose="02020603050405020304" pitchFamily="18" charset="0"/>
              </a:rPr>
              <a:t>2) активизировать </a:t>
            </a:r>
            <a:r>
              <a:rPr lang="ru-RU" sz="2000" dirty="0">
                <a:solidFill>
                  <a:srgbClr val="002060"/>
                </a:solidFill>
                <a:latin typeface="Times New Roman" panose="02020603050405020304" pitchFamily="18" charset="0"/>
                <a:cs typeface="Times New Roman" panose="02020603050405020304" pitchFamily="18" charset="0"/>
              </a:rPr>
              <a:t>действия в поддержку более глобальных целей ООН, таких как </a:t>
            </a:r>
            <a:r>
              <a:rPr lang="ru-RU" sz="2000" dirty="0">
                <a:solidFill>
                  <a:srgbClr val="002060"/>
                </a:solidFill>
                <a:latin typeface="Times New Roman" panose="02020603050405020304" pitchFamily="18" charset="0"/>
                <a:cs typeface="Times New Roman" panose="02020603050405020304" pitchFamily="18" charset="0"/>
                <a:hlinkClick r:id="rId5" tooltip="Цели развития тысячелетия"/>
              </a:rPr>
              <a:t>цели развития тысячелетия</a:t>
            </a:r>
            <a:r>
              <a:rPr lang="ru-RU" sz="2000" dirty="0">
                <a:solidFill>
                  <a:srgbClr val="002060"/>
                </a:solidFill>
                <a:latin typeface="Times New Roman" panose="02020603050405020304" pitchFamily="18" charset="0"/>
                <a:cs typeface="Times New Roman" panose="02020603050405020304" pitchFamily="18" charset="0"/>
              </a:rPr>
              <a:t> (ЦРТ) и </a:t>
            </a:r>
            <a:r>
              <a:rPr lang="ru-RU" sz="2000" dirty="0">
                <a:solidFill>
                  <a:srgbClr val="002060"/>
                </a:solidFill>
                <a:latin typeface="Times New Roman" panose="02020603050405020304" pitchFamily="18" charset="0"/>
                <a:cs typeface="Times New Roman" panose="02020603050405020304" pitchFamily="18" charset="0"/>
                <a:hlinkClick r:id="rId6" tooltip="Цели устойчивого развития"/>
              </a:rPr>
              <a:t>цели устойчивого развития</a:t>
            </a:r>
            <a:r>
              <a:rPr lang="ru-RU" sz="2000" dirty="0">
                <a:solidFill>
                  <a:srgbClr val="002060"/>
                </a:solidFill>
                <a:latin typeface="Times New Roman" panose="02020603050405020304" pitchFamily="18" charset="0"/>
                <a:cs typeface="Times New Roman" panose="02020603050405020304" pitchFamily="18" charset="0"/>
              </a:rPr>
              <a:t>(ЦУР</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pPr algn="just"/>
            <a:r>
              <a:rPr lang="ru-RU" sz="2000" dirty="0">
                <a:solidFill>
                  <a:srgbClr val="002060"/>
                </a:solidFill>
                <a:latin typeface="Times New Roman" panose="02020603050405020304" pitchFamily="18" charset="0"/>
                <a:cs typeface="Times New Roman" panose="02020603050405020304" pitchFamily="18" charset="0"/>
              </a:rPr>
              <a:t>О создании Глобального договора ООН объявил тогдашний Генеральный секретарь ООН </a:t>
            </a:r>
            <a:r>
              <a:rPr lang="ru-RU" sz="2000" dirty="0">
                <a:solidFill>
                  <a:srgbClr val="002060"/>
                </a:solidFill>
                <a:latin typeface="Times New Roman" panose="02020603050405020304" pitchFamily="18" charset="0"/>
                <a:cs typeface="Times New Roman" panose="02020603050405020304" pitchFamily="18" charset="0"/>
                <a:hlinkClick r:id="rId7" tooltip="Кофи Аннан"/>
              </a:rPr>
              <a:t>Кофи Аннан</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своём выступлении на </a:t>
            </a:r>
            <a:r>
              <a:rPr lang="ru-RU" sz="2000" dirty="0">
                <a:latin typeface="Times New Roman" panose="02020603050405020304" pitchFamily="18" charset="0"/>
                <a:cs typeface="Times New Roman" panose="02020603050405020304" pitchFamily="18" charset="0"/>
                <a:hlinkClick r:id="rId8" tooltip="Всемирный экономический форум"/>
              </a:rPr>
              <a:t>Всемирном экономическом форуме</a:t>
            </a:r>
            <a:r>
              <a:rPr lang="ru-RU" sz="2000" dirty="0">
                <a:latin typeface="Times New Roman" panose="02020603050405020304" pitchFamily="18" charset="0"/>
                <a:cs typeface="Times New Roman" panose="02020603050405020304" pitchFamily="18" charset="0"/>
              </a:rPr>
              <a:t> 31 января 1999 года и был официально запущен в штаб-квартире ООН в Нью-Йорке 26 июля 2000.</a:t>
            </a:r>
          </a:p>
          <a:p>
            <a:endParaRPr lang="ru-RU" dirty="0">
              <a:effectLst/>
            </a:endParaRPr>
          </a:p>
        </p:txBody>
      </p:sp>
    </p:spTree>
    <p:extLst>
      <p:ext uri="{BB962C8B-B14F-4D97-AF65-F5344CB8AC3E}">
        <p14:creationId xmlns:p14="http://schemas.microsoft.com/office/powerpoint/2010/main" val="32038733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pic>
        <p:nvPicPr>
          <p:cNvPr id="10" name="Рисунок 9"/>
          <p:cNvPicPr/>
          <p:nvPr/>
        </p:nvPicPr>
        <p:blipFill rotWithShape="1">
          <a:blip r:embed="rId2"/>
          <a:srcRect l="25655" t="11526" r="28690" b="14420"/>
          <a:stretch/>
        </p:blipFill>
        <p:spPr bwMode="auto">
          <a:xfrm>
            <a:off x="104164" y="476672"/>
            <a:ext cx="8784976"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85493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39165"/>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sp>
        <p:nvSpPr>
          <p:cNvPr id="11" name="Прямоугольник 10"/>
          <p:cNvSpPr/>
          <p:nvPr/>
        </p:nvSpPr>
        <p:spPr>
          <a:xfrm>
            <a:off x="179512" y="260648"/>
            <a:ext cx="8712968" cy="5693866"/>
          </a:xfrm>
          <a:prstGeom prst="rect">
            <a:avLst/>
          </a:prstGeom>
        </p:spPr>
        <p:txBody>
          <a:bodyPr wrap="square">
            <a:spAutoFit/>
          </a:bodyPr>
          <a:lstStyle/>
          <a:p>
            <a:r>
              <a:rPr lang="ru-RU" sz="2800" b="1" dirty="0" smtClean="0">
                <a:latin typeface="Times New Roman" panose="02020603050405020304" pitchFamily="18" charset="0"/>
                <a:cs typeface="Times New Roman" panose="02020603050405020304" pitchFamily="18" charset="0"/>
              </a:rPr>
              <a:t>ПРИНЦИПЫ ГЛОБАЛЬНОГО ДОГОВОРА </a:t>
            </a:r>
            <a:r>
              <a:rPr lang="ru-RU" sz="2800" dirty="0" smtClean="0">
                <a:latin typeface="Times New Roman" panose="02020603050405020304" pitchFamily="18" charset="0"/>
                <a:cs typeface="Times New Roman" panose="02020603050405020304" pitchFamily="18" charset="0"/>
              </a:rPr>
              <a:t>получили </a:t>
            </a:r>
            <a:r>
              <a:rPr lang="ru-RU" sz="2800" dirty="0">
                <a:latin typeface="Times New Roman" panose="02020603050405020304" pitchFamily="18" charset="0"/>
                <a:cs typeface="Times New Roman" panose="02020603050405020304" pitchFamily="18" charset="0"/>
              </a:rPr>
              <a:t>всеобщее одобрение, поскольку они основаны на следующих международных актах: </a:t>
            </a:r>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Всеобщей Декларации прав человека; </a:t>
            </a:r>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Декларации Международной организации труда об основополагающих принципах и правах в сфере труда; </a:t>
            </a:r>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Декларации по окружающей среде и развитию (Декларации Рио); </a:t>
            </a:r>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Конвенции ООН о борьбе против коррупции; </a:t>
            </a:r>
            <a:endParaRPr lang="ru-RU" sz="2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709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9144000" cy="6741368"/>
          </a:xfrm>
        </p:spPr>
        <p:txBody>
          <a:bodyPr>
            <a:normAutofit fontScale="25000" lnSpcReduction="20000"/>
          </a:bodyPr>
          <a:lstStyle/>
          <a:p>
            <a:pPr marL="0" indent="0" algn="just">
              <a:buNone/>
            </a:pPr>
            <a:r>
              <a:rPr lang="ru-RU" sz="5600" dirty="0" smtClean="0"/>
              <a:t>Российский </a:t>
            </a:r>
            <a:r>
              <a:rPr lang="ru-RU" sz="5600" dirty="0"/>
              <a:t>бизнес активно участвует в глобальных инициативах по корпоративной социальной ответственности и устойчивому развитию, в первую очередь - в </a:t>
            </a:r>
            <a:r>
              <a:rPr lang="ru-RU" sz="5600" b="1" dirty="0">
                <a:hlinkClick r:id="rId2"/>
              </a:rPr>
              <a:t>Глобальном договоре ООН (ГД ООН)</a:t>
            </a:r>
            <a:r>
              <a:rPr lang="ru-RU" sz="5600" dirty="0"/>
              <a:t>. Глобальный договор ООН (ГД ООН) – крупнейшая инициатива, которая обеспечивает соответствие деятельности и стратегий компаний </a:t>
            </a:r>
            <a:r>
              <a:rPr lang="ru-RU" sz="5600" b="1" dirty="0">
                <a:hlinkClick r:id="rId3"/>
              </a:rPr>
              <a:t>десяти всеобщим принципам</a:t>
            </a:r>
            <a:r>
              <a:rPr lang="ru-RU" sz="5600" dirty="0"/>
              <a:t> в области прав человека, трудовых отношений, охраны окружающей среды и противодействия коррупции. </a:t>
            </a:r>
          </a:p>
          <a:p>
            <a:pPr marL="0" indent="0" algn="just">
              <a:buNone/>
            </a:pPr>
            <a:r>
              <a:rPr lang="ru-RU" sz="5600" dirty="0" smtClean="0"/>
              <a:t>Генеральный </a:t>
            </a:r>
            <a:r>
              <a:rPr lang="ru-RU" sz="5600" dirty="0"/>
              <a:t>секретарь ООН Кофи Аннан впервые предложил идею Глобального договора в своем выступлении на Всемирном экономическом форуме в Давосе (Швейцария) 31 января 1999 года. Официально Глобальный договор был представлен в Штаб-квартире Организации Объединенных Наций в Нью-Йорке в июле 2000 года.</a:t>
            </a:r>
          </a:p>
          <a:p>
            <a:pPr marL="0" indent="0" algn="just">
              <a:buNone/>
            </a:pPr>
            <a:r>
              <a:rPr lang="ru-RU" sz="5600" dirty="0"/>
              <a:t>С тех пор на призыв к построению более устойчивой и открытой для разных участников глобальной экономики откликнулись более </a:t>
            </a:r>
            <a:r>
              <a:rPr lang="ru-RU" sz="5600" b="1" dirty="0"/>
              <a:t>13000 </a:t>
            </a:r>
            <a:r>
              <a:rPr lang="ru-RU" sz="5600" dirty="0"/>
              <a:t>участников из </a:t>
            </a:r>
            <a:r>
              <a:rPr lang="ru-RU" sz="5600" b="1" dirty="0"/>
              <a:t>160</a:t>
            </a:r>
            <a:r>
              <a:rPr lang="ru-RU" sz="5600" dirty="0"/>
              <a:t> стран мира, став участниками Глобального договора ООН.</a:t>
            </a:r>
          </a:p>
          <a:p>
            <a:pPr marL="0" indent="0" algn="just">
              <a:buNone/>
            </a:pPr>
            <a:r>
              <a:rPr lang="ru-RU" sz="5600" b="1" dirty="0"/>
              <a:t>В 2001</a:t>
            </a:r>
            <a:r>
              <a:rPr lang="ru-RU" sz="5600" dirty="0"/>
              <a:t> году состоялась официальная презентация ГД ООН в России, организованная </a:t>
            </a:r>
            <a:r>
              <a:rPr lang="ru-RU" sz="5600" dirty="0" smtClean="0"/>
              <a:t>МИД </a:t>
            </a:r>
            <a:r>
              <a:rPr lang="ru-RU" sz="5600" dirty="0"/>
              <a:t>России и </a:t>
            </a:r>
            <a:r>
              <a:rPr lang="ru-RU" sz="5600" dirty="0" smtClean="0"/>
              <a:t>РСПП совместно </a:t>
            </a:r>
            <a:r>
              <a:rPr lang="ru-RU" sz="5600" dirty="0"/>
              <a:t>с Программой развития ООН и другими агентствами ООН в России.</a:t>
            </a:r>
          </a:p>
          <a:p>
            <a:pPr marL="0" indent="0" algn="just">
              <a:buNone/>
            </a:pPr>
            <a:r>
              <a:rPr lang="ru-RU" sz="5600" b="1" dirty="0"/>
              <a:t>10 апреля 2008 </a:t>
            </a:r>
            <a:r>
              <a:rPr lang="ru-RU" sz="5600" dirty="0"/>
              <a:t>в Москве на встрече более чем с 30 руководителями российских компаний Генеральный Секретарь ООН Пан Ги Мун объявил о запуске сети </a:t>
            </a:r>
            <a:r>
              <a:rPr lang="ru-RU" sz="5600" dirty="0" smtClean="0"/>
              <a:t>ГД </a:t>
            </a:r>
            <a:r>
              <a:rPr lang="ru-RU" sz="5600" dirty="0"/>
              <a:t>ООН в </a:t>
            </a:r>
            <a:r>
              <a:rPr lang="ru-RU" sz="5600" dirty="0" smtClean="0"/>
              <a:t>РФ. </a:t>
            </a:r>
            <a:r>
              <a:rPr lang="ru-RU" sz="5600" i="1" dirty="0"/>
              <a:t>«Я приветствую сегодняшний запуск Российской сети Глобального договора как знак того, что бизнес - компании России, одной из самых крупных экономик мира, готовы всецело поддерживать систему универсальных ценностей ООН»</a:t>
            </a:r>
            <a:r>
              <a:rPr lang="ru-RU" sz="5600" dirty="0"/>
              <a:t>, - </a:t>
            </a:r>
            <a:r>
              <a:rPr lang="ru-RU" sz="5600" b="1" dirty="0">
                <a:hlinkClick r:id="rId4"/>
              </a:rPr>
              <a:t>заявил Пан Ги Мун</a:t>
            </a:r>
            <a:r>
              <a:rPr lang="ru-RU" sz="5600" dirty="0"/>
              <a:t>.</a:t>
            </a:r>
          </a:p>
          <a:p>
            <a:pPr marL="0" indent="0" algn="just">
              <a:buNone/>
            </a:pPr>
            <a:r>
              <a:rPr lang="ru-RU" sz="5600" dirty="0"/>
              <a:t>Деятельность российской сети ГД ООН с этого времени моделировалась как система инициатив, проектов и мероприятий по четырем направлениям, определенным принципами Глобального договора, а также по широкому спектру тем, связанных с продвижением ценностей ответственной корпоративной практики и устойчивого развития. Участники российской сети Глобального договора ежегодно проводят 50-70 целевых мероприятий.</a:t>
            </a:r>
          </a:p>
          <a:p>
            <a:pPr marL="0" indent="0" algn="just">
              <a:buNone/>
            </a:pPr>
            <a:r>
              <a:rPr lang="ru-RU" sz="5600" dirty="0"/>
              <a:t>В настоящее время российская сеть объединяет почти </a:t>
            </a:r>
            <a:r>
              <a:rPr lang="ru-RU" sz="5600" b="1" dirty="0"/>
              <a:t>80 </a:t>
            </a:r>
            <a:r>
              <a:rPr lang="ru-RU" sz="5600" dirty="0"/>
              <a:t>участников, в том числе крупные компании, малый и средний бизнес, деловые ассоциации, общественные организации и академические институты из 16 регионов России.</a:t>
            </a:r>
          </a:p>
          <a:p>
            <a:pPr marL="0" indent="0" algn="just">
              <a:buNone/>
            </a:pPr>
            <a:r>
              <a:rPr lang="ru-RU" sz="5600" dirty="0"/>
              <a:t>Высшим органом управления сети является общее собрание, которое определяет приоритеты деятельности сети, утверждает годовые отчеты и планы. Коллегиальный орган управления - управляющий комитет, который возглавляет избираемый </a:t>
            </a:r>
            <a:r>
              <a:rPr lang="ru-RU" sz="5600" dirty="0" smtClean="0"/>
              <a:t>председатель</a:t>
            </a:r>
            <a:r>
              <a:rPr lang="ru-RU" sz="5600" dirty="0"/>
              <a:t>.</a:t>
            </a:r>
          </a:p>
          <a:p>
            <a:pPr marL="0" indent="0" algn="just">
              <a:buNone/>
            </a:pPr>
            <a:r>
              <a:rPr lang="ru-RU" sz="5600" b="1" dirty="0" smtClean="0"/>
              <a:t>В </a:t>
            </a:r>
            <a:r>
              <a:rPr lang="ru-RU" sz="5600" b="1" dirty="0"/>
              <a:t>2015-2016 гг</a:t>
            </a:r>
            <a:r>
              <a:rPr lang="ru-RU" sz="5600" dirty="0"/>
              <a:t>. сеть Глобального договора ООН преобразована в </a:t>
            </a:r>
            <a:r>
              <a:rPr lang="ru-RU" sz="5600" b="1" dirty="0" smtClean="0"/>
              <a:t>Ассоциацию «Национальная сеть Глобального договора», </a:t>
            </a:r>
            <a:r>
              <a:rPr lang="ru-RU" sz="5600" dirty="0" smtClean="0"/>
              <a:t>которая стала правопреемником сети Глобального договора </a:t>
            </a:r>
            <a:r>
              <a:rPr lang="ru-RU" sz="5600" dirty="0"/>
              <a:t>ООН в России и основной структурой, представляющей российскую сеть Глобального договора в мире.</a:t>
            </a:r>
          </a:p>
          <a:p>
            <a:pPr marL="0" indent="0">
              <a:buNone/>
            </a:pPr>
            <a:r>
              <a:rPr lang="en-US" sz="6400" dirty="0">
                <a:latin typeface="+mj-lt"/>
                <a:hlinkClick r:id="rId5"/>
              </a:rPr>
              <a:t>http://</a:t>
            </a:r>
            <a:r>
              <a:rPr lang="en-US" sz="6400" dirty="0" smtClean="0">
                <a:latin typeface="+mj-lt"/>
                <a:hlinkClick r:id="rId5"/>
              </a:rPr>
              <a:t>www.undp.ru/index.php?lid=2&amp;pid=73</a:t>
            </a:r>
            <a:r>
              <a:rPr lang="ru-RU" sz="6400" dirty="0" smtClean="0">
                <a:latin typeface="+mj-lt"/>
              </a:rPr>
              <a:t> </a:t>
            </a:r>
            <a:endParaRPr lang="ru-RU" sz="6400" dirty="0">
              <a:latin typeface="+mj-lt"/>
            </a:endParaRPr>
          </a:p>
          <a:p>
            <a:pPr marL="0" indent="0">
              <a:buNone/>
            </a:pPr>
            <a:r>
              <a:rPr lang="en-US" sz="6400" dirty="0">
                <a:latin typeface="+mj-lt"/>
                <a:hlinkClick r:id="rId6"/>
              </a:rPr>
              <a:t>http://www.globalcompact.ru/news/moskva-–-zheneva.-</a:t>
            </a:r>
            <a:r>
              <a:rPr lang="en-US" sz="6400" dirty="0" smtClean="0">
                <a:latin typeface="+mj-lt"/>
                <a:hlinkClick r:id="rId6"/>
              </a:rPr>
              <a:t>rossijskij-biznes-i-prava-cheloveka.html</a:t>
            </a:r>
            <a:r>
              <a:rPr lang="ru-RU" sz="6400" dirty="0" smtClean="0">
                <a:latin typeface="+mj-lt"/>
              </a:rPr>
              <a:t> </a:t>
            </a:r>
            <a:endParaRPr lang="ru-RU" sz="6400" dirty="0">
              <a:latin typeface="+mj-lt"/>
            </a:endParaRPr>
          </a:p>
        </p:txBody>
      </p:sp>
    </p:spTree>
    <p:extLst>
      <p:ext uri="{BB962C8B-B14F-4D97-AF65-F5344CB8AC3E}">
        <p14:creationId xmlns:p14="http://schemas.microsoft.com/office/powerpoint/2010/main" val="329659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7522" y="0"/>
            <a:ext cx="8946478" cy="6924973"/>
          </a:xfrm>
          <a:prstGeom prst="rect">
            <a:avLst/>
          </a:prstGeom>
        </p:spPr>
        <p:txBody>
          <a:bodyPr wrap="square">
            <a:spAutoFit/>
          </a:bodyPr>
          <a:lstStyle/>
          <a:p>
            <a:pPr algn="ctr"/>
            <a:endParaRPr lang="ru-RU" sz="2400" b="1" dirty="0" smtClean="0"/>
          </a:p>
          <a:p>
            <a:pPr algn="ctr"/>
            <a:r>
              <a:rPr lang="ru-RU" sz="2400" b="1" dirty="0" smtClean="0">
                <a:latin typeface="Arial Black" panose="020B0A04020102020204" pitchFamily="34" charset="0"/>
              </a:rPr>
              <a:t>ЯРКИЕ </a:t>
            </a:r>
            <a:r>
              <a:rPr lang="ru-RU" sz="2400" b="1" dirty="0" smtClean="0">
                <a:latin typeface="Arial Black" panose="020B0A04020102020204" pitchFamily="34" charset="0"/>
              </a:rPr>
              <a:t>ЭТАПЫ ЖИЗНЕННОГО ПУТИ </a:t>
            </a:r>
          </a:p>
          <a:p>
            <a:pPr algn="ctr"/>
            <a:r>
              <a:rPr lang="ru-RU" sz="2400" b="1" dirty="0" smtClean="0">
                <a:latin typeface="Arial Black" panose="020B0A04020102020204" pitchFamily="34" charset="0"/>
              </a:rPr>
              <a:t>ЖАНА МОННЕ</a:t>
            </a:r>
          </a:p>
          <a:p>
            <a:pPr algn="ctr"/>
            <a:endParaRPr lang="ru-RU" b="1" dirty="0" smtClean="0">
              <a:solidFill>
                <a:schemeClr val="tx2">
                  <a:lumMod val="60000"/>
                  <a:lumOff val="40000"/>
                </a:schemeClr>
              </a:solidFill>
            </a:endParaRPr>
          </a:p>
          <a:p>
            <a:pPr marL="342900" indent="-342900" algn="just">
              <a:buFontTx/>
              <a:buAutoNum type="arabicPeriod"/>
            </a:pPr>
            <a:r>
              <a:rPr lang="ru-RU" sz="2400" b="1" dirty="0" smtClean="0">
                <a:latin typeface="Times New Roman" panose="02020603050405020304" pitchFamily="18" charset="0"/>
                <a:cs typeface="Times New Roman" panose="02020603050405020304" pitchFamily="18" charset="0"/>
              </a:rPr>
              <a:t>1906 </a:t>
            </a:r>
            <a:r>
              <a:rPr lang="ru-RU" sz="2400" b="1" dirty="0">
                <a:latin typeface="Times New Roman" panose="02020603050405020304" pitchFamily="18" charset="0"/>
                <a:cs typeface="Times New Roman" panose="02020603050405020304" pitchFamily="18" charset="0"/>
              </a:rPr>
              <a:t>г.</a:t>
            </a:r>
            <a:r>
              <a:rPr lang="ru-RU" sz="2400" dirty="0">
                <a:latin typeface="Times New Roman" panose="02020603050405020304" pitchFamily="18" charset="0"/>
                <a:cs typeface="Times New Roman" panose="02020603050405020304" pitchFamily="18" charset="0"/>
              </a:rPr>
              <a:t> – работа</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 границей на благо семейного бизнеса.</a:t>
            </a:r>
            <a:r>
              <a:rPr lang="ru-RU" sz="2400" i="1" dirty="0">
                <a:latin typeface="Times New Roman" panose="02020603050405020304" pitchFamily="18" charset="0"/>
                <a:cs typeface="Times New Roman" panose="02020603050405020304" pitchFamily="18" charset="0"/>
              </a:rPr>
              <a:t> «Не бери с собой никаких книг</a:t>
            </a:r>
            <a:r>
              <a:rPr lang="ru-RU" sz="2400" dirty="0">
                <a:latin typeface="Times New Roman" panose="02020603050405020304" pitchFamily="18" charset="0"/>
                <a:cs typeface="Times New Roman" panose="02020603050405020304" pitchFamily="18" charset="0"/>
              </a:rPr>
              <a:t>, - наставлял Жана отец, - </a:t>
            </a:r>
            <a:r>
              <a:rPr lang="ru-RU" sz="2400" i="1" dirty="0">
                <a:latin typeface="Times New Roman" panose="02020603050405020304" pitchFamily="18" charset="0"/>
                <a:cs typeface="Times New Roman" panose="02020603050405020304" pitchFamily="18" charset="0"/>
              </a:rPr>
              <a:t>никто не может ответить на все твои вопросы</a:t>
            </a:r>
            <a:r>
              <a:rPr lang="ru-RU" sz="2400" i="1" dirty="0" smtClean="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 Просто смотри в окно, говори с людьми</a:t>
            </a:r>
            <a:r>
              <a:rPr lang="ru-RU" sz="2400" dirty="0">
                <a:latin typeface="Times New Roman" panose="02020603050405020304" pitchFamily="18" charset="0"/>
                <a:cs typeface="Times New Roman" panose="02020603050405020304" pitchFamily="18" charset="0"/>
              </a:rPr>
              <a:t> ... ». Жану </a:t>
            </a:r>
            <a:r>
              <a:rPr lang="ru-RU" sz="2400" dirty="0" err="1">
                <a:latin typeface="Times New Roman" panose="02020603050405020304" pitchFamily="18" charset="0"/>
                <a:cs typeface="Times New Roman" panose="02020603050405020304" pitchFamily="18" charset="0"/>
              </a:rPr>
              <a:t>Монне</a:t>
            </a:r>
            <a:r>
              <a:rPr lang="ru-RU" sz="2400" dirty="0">
                <a:latin typeface="Times New Roman" panose="02020603050405020304" pitchFamily="18" charset="0"/>
                <a:cs typeface="Times New Roman" panose="02020603050405020304" pitchFamily="18" charset="0"/>
              </a:rPr>
              <a:t> пришлось много поездить по делам бизнеса, побывать в Скандинавии, России, Египте, Канаде и Соединенных Штатах</a:t>
            </a:r>
            <a:r>
              <a:rPr lang="ru-RU" sz="2400" dirty="0" smtClean="0">
                <a:latin typeface="Times New Roman" panose="02020603050405020304" pitchFamily="18" charset="0"/>
                <a:cs typeface="Times New Roman" panose="02020603050405020304" pitchFamily="18" charset="0"/>
              </a:rPr>
              <a:t>.</a:t>
            </a:r>
          </a:p>
          <a:p>
            <a:pPr marL="342900" indent="-342900" algn="just">
              <a:buFontTx/>
              <a:buAutoNum type="arabicPeriod"/>
            </a:pPr>
            <a:r>
              <a:rPr lang="ru-RU" sz="2400" b="1" dirty="0">
                <a:latin typeface="Times New Roman" panose="02020603050405020304" pitchFamily="18" charset="0"/>
                <a:cs typeface="Times New Roman" panose="02020603050405020304" pitchFamily="18" charset="0"/>
              </a:rPr>
              <a:t>1914 г.</a:t>
            </a:r>
            <a:r>
              <a:rPr lang="ru-RU" sz="2400" dirty="0">
                <a:latin typeface="Times New Roman" panose="02020603050405020304" pitchFamily="18" charset="0"/>
                <a:cs typeface="Times New Roman" panose="02020603050405020304" pitchFamily="18" charset="0"/>
              </a:rPr>
              <a:t> – избирает  способ послужить своей стране, поскольку освобожден  от призыва в армии по состоянию здоровья.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3.    </a:t>
            </a:r>
            <a:r>
              <a:rPr lang="ru-RU" sz="2400" b="1" dirty="0" smtClean="0">
                <a:latin typeface="Times New Roman" panose="02020603050405020304" pitchFamily="18" charset="0"/>
                <a:cs typeface="Times New Roman" panose="02020603050405020304" pitchFamily="18" charset="0"/>
              </a:rPr>
              <a:t>1919 </a:t>
            </a:r>
            <a:r>
              <a:rPr lang="ru-RU" sz="2400" b="1" dirty="0">
                <a:latin typeface="Times New Roman" panose="02020603050405020304" pitchFamily="18" charset="0"/>
                <a:cs typeface="Times New Roman" panose="02020603050405020304" pitchFamily="18" charset="0"/>
              </a:rPr>
              <a:t>г. </a:t>
            </a:r>
            <a:r>
              <a:rPr lang="ru-RU" sz="2400" dirty="0">
                <a:latin typeface="Times New Roman" panose="02020603050405020304" pitchFamily="18" charset="0"/>
                <a:cs typeface="Times New Roman" panose="02020603050405020304" pitchFamily="18" charset="0"/>
              </a:rPr>
              <a:t>–  назначен Генеральным секретарем Лиги Наций (1919 г.)</a:t>
            </a:r>
          </a:p>
          <a:p>
            <a:pPr lvl="0" algn="just"/>
            <a:r>
              <a:rPr lang="ru-RU" sz="2400" dirty="0" smtClean="0">
                <a:latin typeface="Times New Roman" panose="02020603050405020304" pitchFamily="18" charset="0"/>
                <a:cs typeface="Times New Roman" panose="02020603050405020304" pitchFamily="18" charset="0"/>
              </a:rPr>
              <a:t>4</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  1952 </a:t>
            </a:r>
            <a:r>
              <a:rPr lang="ru-RU" sz="2400" b="1" dirty="0">
                <a:latin typeface="Times New Roman" panose="02020603050405020304" pitchFamily="18" charset="0"/>
                <a:cs typeface="Times New Roman" panose="02020603050405020304" pitchFamily="18" charset="0"/>
              </a:rPr>
              <a:t>г. – </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tooltip="Жан Монне"/>
              </a:rPr>
              <a:t>Жан </a:t>
            </a:r>
            <a:r>
              <a:rPr lang="ru-RU"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tooltip="Жан Монне"/>
              </a:rPr>
              <a:t>Монне</a:t>
            </a:r>
            <a:r>
              <a:rPr lang="ru-RU"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первый президент ECSC</a:t>
            </a:r>
            <a:r>
              <a:rPr lang="ru-RU" sz="2400" dirty="0" smtClean="0">
                <a:latin typeface="Times New Roman" panose="02020603050405020304" pitchFamily="18" charset="0"/>
                <a:cs typeface="Times New Roman" panose="02020603050405020304" pitchFamily="18" charset="0"/>
              </a:rPr>
              <a:t>.</a:t>
            </a:r>
          </a:p>
          <a:p>
            <a:pPr marL="342900" indent="-342900" algn="just">
              <a:buAutoNum type="arabicPeriod" startAt="5"/>
            </a:pPr>
            <a:r>
              <a:rPr lang="ru-RU" sz="2400" b="1" dirty="0" smtClean="0">
                <a:latin typeface="Times New Roman" panose="02020603050405020304" pitchFamily="18" charset="0"/>
                <a:cs typeface="Times New Roman" panose="02020603050405020304" pitchFamily="18" charset="0"/>
              </a:rPr>
              <a:t>1975 </a:t>
            </a:r>
            <a:r>
              <a:rPr lang="ru-RU" sz="2400" b="1" dirty="0">
                <a:latin typeface="Times New Roman" panose="02020603050405020304" pitchFamily="18" charset="0"/>
                <a:cs typeface="Times New Roman" panose="02020603050405020304" pitchFamily="18" charset="0"/>
              </a:rPr>
              <a:t>г.</a:t>
            </a:r>
            <a:r>
              <a:rPr lang="ru-RU" sz="2400" dirty="0">
                <a:latin typeface="Times New Roman" panose="02020603050405020304" pitchFamily="18" charset="0"/>
                <a:cs typeface="Times New Roman" panose="02020603050405020304" pitchFamily="18" charset="0"/>
              </a:rPr>
              <a:t> – занимается написанием мемуаров, известных российскому читателю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под </a:t>
            </a:r>
            <a:r>
              <a:rPr lang="ru-RU" sz="2400" dirty="0">
                <a:latin typeface="Times New Roman" panose="02020603050405020304" pitchFamily="18" charset="0"/>
                <a:cs typeface="Times New Roman" panose="02020603050405020304" pitchFamily="18" charset="0"/>
              </a:rPr>
              <a:t>названием «Реальность и политика». </a:t>
            </a:r>
            <a:endParaRPr lang="ru-RU" i="1" dirty="0" smtClean="0"/>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480720"/>
          </a:xfrm>
        </p:spPr>
        <p:txBody>
          <a:bodyPr>
            <a:normAutofit fontScale="25000" lnSpcReduction="20000"/>
          </a:bodyPr>
          <a:lstStyle/>
          <a:p>
            <a:pPr marL="0" indent="0" algn="just">
              <a:buNone/>
            </a:pPr>
            <a:r>
              <a:rPr lang="ru-RU" sz="8000" dirty="0" smtClean="0"/>
              <a:t>РЕНОВА-Менеджмент АГ </a:t>
            </a:r>
            <a:r>
              <a:rPr lang="ru-RU" sz="8000" dirty="0"/>
              <a:t>(www.renova-group.com) – корпоративный центр группы компаний </a:t>
            </a:r>
            <a:r>
              <a:rPr lang="ru-RU" sz="8000" dirty="0" smtClean="0"/>
              <a:t>«РЕНОВА», </a:t>
            </a:r>
            <a:r>
              <a:rPr lang="ru-RU" sz="8000" dirty="0"/>
              <a:t>являющейся ведущей российской частной бизнес-группой, владеющей и управляющей активами в металлургической, нефтяной, горнодобывающей, химической, строительной отраслях, энергетике, телекоммуникациях, высокотехнологическом машиностроении, </a:t>
            </a:r>
            <a:r>
              <a:rPr lang="ru-RU" sz="8000" dirty="0" smtClean="0"/>
              <a:t>ЖКХ </a:t>
            </a:r>
            <a:r>
              <a:rPr lang="ru-RU" sz="8000" dirty="0"/>
              <a:t>и финансовом секторе в Р</a:t>
            </a:r>
            <a:r>
              <a:rPr lang="ru-RU" sz="8000" dirty="0" smtClean="0"/>
              <a:t>оссии </a:t>
            </a:r>
            <a:r>
              <a:rPr lang="ru-RU" sz="8000" dirty="0"/>
              <a:t>и за рубежом (странах </a:t>
            </a:r>
            <a:r>
              <a:rPr lang="ru-RU" sz="8000" dirty="0" smtClean="0"/>
              <a:t>СНГ, ШВЕЙЦАРИИ, ИТАЛИИ, ЮЖНОЙ АФРИКЕ И США).</a:t>
            </a:r>
            <a:endParaRPr lang="ru-RU" sz="8000" dirty="0"/>
          </a:p>
          <a:p>
            <a:pPr marL="0" indent="0" algn="just">
              <a:buNone/>
            </a:pPr>
            <a:r>
              <a:rPr lang="ru-RU" sz="8000" i="1" dirty="0"/>
              <a:t>«Мы направляем свои инвестиционные и управленческие ресурсы на создание и развитие устойчивых и конкурентоспособных бизнесов, побуждая компании, акционерами которых являемся совершенствовать свою практику на принципах ответственного ведения бизнеса. Эти задачи мы решаем в рамках корпоративного управления и за счет формирования культуры ответственной деловой практики, поощряя компании Группы «</a:t>
            </a:r>
            <a:r>
              <a:rPr lang="ru-RU" sz="8000" i="1" dirty="0" err="1"/>
              <a:t>Ренова</a:t>
            </a:r>
            <a:r>
              <a:rPr lang="ru-RU" sz="8000" i="1" dirty="0"/>
              <a:t>» и отдельных сотрудников, способных действовать в формате лучших международных практик, на принципах корпоративного гражданства</a:t>
            </a:r>
            <a:r>
              <a:rPr lang="ru-RU" sz="8000" dirty="0"/>
              <a:t>».</a:t>
            </a:r>
          </a:p>
          <a:p>
            <a:pPr marL="0" indent="0" algn="just">
              <a:buNone/>
            </a:pPr>
            <a:r>
              <a:rPr lang="ru-RU" sz="8000" dirty="0"/>
              <a:t> </a:t>
            </a:r>
          </a:p>
          <a:p>
            <a:pPr marL="0" indent="0" algn="just">
              <a:buNone/>
            </a:pPr>
            <a:r>
              <a:rPr lang="ru-RU" sz="8000" b="1" dirty="0"/>
              <a:t>Виктор Вексельберг, </a:t>
            </a:r>
            <a:r>
              <a:rPr lang="ru-RU" sz="8000" dirty="0"/>
              <a:t> </a:t>
            </a:r>
            <a:endParaRPr lang="ru-RU" sz="8000" dirty="0" smtClean="0"/>
          </a:p>
          <a:p>
            <a:pPr marL="0" indent="0" algn="just">
              <a:buNone/>
            </a:pPr>
            <a:r>
              <a:rPr lang="ru-RU" sz="8000" dirty="0" smtClean="0"/>
              <a:t>Председатель </a:t>
            </a:r>
            <a:r>
              <a:rPr lang="ru-RU" sz="8000" dirty="0"/>
              <a:t>Совета директоров  Группы компаний «</a:t>
            </a:r>
            <a:r>
              <a:rPr lang="ru-RU" sz="8000" dirty="0" err="1"/>
              <a:t>Ренова</a:t>
            </a:r>
            <a:r>
              <a:rPr lang="ru-RU" sz="8000" dirty="0"/>
              <a:t>»</a:t>
            </a:r>
          </a:p>
          <a:p>
            <a:pPr marL="0" indent="0" algn="just">
              <a:buNone/>
            </a:pPr>
            <a:endParaRPr lang="ru-RU" sz="8000" dirty="0" smtClean="0"/>
          </a:p>
          <a:p>
            <a:pPr marL="0" indent="0" algn="just">
              <a:buNone/>
            </a:pPr>
            <a:r>
              <a:rPr lang="ru-RU" sz="8000" dirty="0" smtClean="0"/>
              <a:t>Крупнейшими </a:t>
            </a:r>
            <a:r>
              <a:rPr lang="ru-RU" sz="8000" dirty="0"/>
              <a:t>активами </a:t>
            </a:r>
            <a:r>
              <a:rPr lang="ru-RU" sz="8000" dirty="0" smtClean="0"/>
              <a:t>ГК «РЕНОВА» являются </a:t>
            </a:r>
            <a:r>
              <a:rPr lang="ru-RU" sz="8000" dirty="0"/>
              <a:t>доли в компаниях </a:t>
            </a:r>
            <a:r>
              <a:rPr lang="ru-RU" sz="8000" dirty="0" smtClean="0"/>
              <a:t>ТНКВР, UC RUSAL, КЭС, </a:t>
            </a:r>
            <a:r>
              <a:rPr lang="ru-RU" sz="8000" dirty="0"/>
              <a:t>а также в швейцарских технологических концернах OC </a:t>
            </a:r>
            <a:r>
              <a:rPr lang="ru-RU" sz="8000" dirty="0" err="1"/>
              <a:t>Oerlikon</a:t>
            </a:r>
            <a:r>
              <a:rPr lang="ru-RU" sz="8000" dirty="0"/>
              <a:t> и </a:t>
            </a:r>
            <a:r>
              <a:rPr lang="ru-RU" sz="8000" dirty="0" err="1" smtClean="0"/>
              <a:t>Sulzer</a:t>
            </a:r>
            <a:r>
              <a:rPr lang="ru-RU" sz="8000" dirty="0" smtClean="0"/>
              <a:t>. На </a:t>
            </a:r>
            <a:r>
              <a:rPr lang="ru-RU" sz="8000" dirty="0"/>
              <a:t>территории </a:t>
            </a:r>
            <a:r>
              <a:rPr lang="ru-RU" sz="8000" dirty="0" err="1"/>
              <a:t>россии</a:t>
            </a:r>
            <a:r>
              <a:rPr lang="ru-RU" sz="8000" dirty="0"/>
              <a:t> работает более 80% компаний группы </a:t>
            </a:r>
            <a:r>
              <a:rPr lang="ru-RU" sz="8000" dirty="0" smtClean="0"/>
              <a:t>«РЕНОВА», </a:t>
            </a:r>
            <a:r>
              <a:rPr lang="ru-RU" sz="8000" dirty="0"/>
              <a:t>совокупная численность работников которых составляет около 100 тысяч человек.</a:t>
            </a:r>
          </a:p>
          <a:p>
            <a:pPr marL="0" indent="0">
              <a:buNone/>
            </a:pPr>
            <a:endParaRPr lang="ru-RU" dirty="0"/>
          </a:p>
        </p:txBody>
      </p:sp>
    </p:spTree>
    <p:extLst>
      <p:ext uri="{BB962C8B-B14F-4D97-AF65-F5344CB8AC3E}">
        <p14:creationId xmlns:p14="http://schemas.microsoft.com/office/powerpoint/2010/main" val="2251195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480720"/>
          </a:xfrm>
        </p:spPr>
        <p:txBody>
          <a:bodyPr>
            <a:noAutofit/>
          </a:bodyPr>
          <a:lstStyle/>
          <a:p>
            <a:pPr marL="0" indent="0" algn="just">
              <a:buNone/>
            </a:pPr>
            <a:r>
              <a:rPr lang="ru-RU" sz="2000" dirty="0" err="1" smtClean="0"/>
              <a:t>Ренова</a:t>
            </a:r>
            <a:r>
              <a:rPr lang="ru-RU" sz="2000" dirty="0" smtClean="0"/>
              <a:t> </a:t>
            </a:r>
            <a:r>
              <a:rPr lang="ru-RU" sz="2000" dirty="0"/>
              <a:t>участвует в глобальном договоре </a:t>
            </a:r>
            <a:r>
              <a:rPr lang="ru-RU" sz="2000" dirty="0" smtClean="0"/>
              <a:t>ООН </a:t>
            </a:r>
            <a:r>
              <a:rPr lang="ru-RU" sz="2000" dirty="0"/>
              <a:t>(</a:t>
            </a:r>
            <a:r>
              <a:rPr lang="ru-RU" sz="2000" dirty="0" err="1"/>
              <a:t>Global</a:t>
            </a:r>
            <a:r>
              <a:rPr lang="ru-RU" sz="2000" dirty="0"/>
              <a:t> </a:t>
            </a:r>
            <a:r>
              <a:rPr lang="ru-RU" sz="2000" dirty="0" err="1"/>
              <a:t>Compact</a:t>
            </a:r>
            <a:r>
              <a:rPr lang="ru-RU" sz="2000" dirty="0"/>
              <a:t>), международной инициативе «партнерство против коррупции» (PACI), поддерживают и продвигают Социальную хартию российского бизнеса, участвуют в работе российских и международных </a:t>
            </a:r>
            <a:r>
              <a:rPr lang="ru-RU" sz="2000" dirty="0" smtClean="0"/>
              <a:t>организаций делового совета и </a:t>
            </a:r>
            <a:r>
              <a:rPr lang="ru-RU" sz="2000" dirty="0"/>
              <a:t>деловых советов стран присутствия.</a:t>
            </a:r>
          </a:p>
          <a:p>
            <a:pPr marL="0" indent="0" algn="just">
              <a:buNone/>
            </a:pPr>
            <a:r>
              <a:rPr lang="ru-RU" sz="2000" b="1" dirty="0"/>
              <a:t>Ответственная деловая практика </a:t>
            </a:r>
            <a:r>
              <a:rPr lang="ru-RU" sz="2000" dirty="0"/>
              <a:t>понимается в группе компаний «РЕНОВА» как добросовестное соблюдение компаниями законодательства стран присутствия, а также реализация добровольных инициатив в социальной, экономической, экологической сферах, связанных напрямую с основной деятельностью компании и направленных на улучшение результатов деятельности в соответствие </a:t>
            </a:r>
            <a:r>
              <a:rPr lang="ru-RU" sz="2000" b="1" dirty="0"/>
              <a:t>с целями устойчивого развития</a:t>
            </a:r>
            <a:r>
              <a:rPr lang="ru-RU" sz="2000" dirty="0"/>
              <a:t>:</a:t>
            </a:r>
          </a:p>
          <a:p>
            <a:pPr marL="0" indent="0" algn="just">
              <a:buNone/>
            </a:pPr>
            <a:r>
              <a:rPr lang="ru-RU" sz="2000" b="1" dirty="0" smtClean="0"/>
              <a:t>Цель </a:t>
            </a:r>
            <a:r>
              <a:rPr lang="ru-RU" sz="2000" b="1" dirty="0"/>
              <a:t>1.</a:t>
            </a:r>
            <a:r>
              <a:rPr lang="ru-RU" sz="2000" dirty="0"/>
              <a:t>  Обеспечения экономической устойчивости </a:t>
            </a:r>
            <a:r>
              <a:rPr lang="ru-RU" sz="2000" dirty="0" smtClean="0"/>
              <a:t>бизнеса.</a:t>
            </a:r>
          </a:p>
          <a:p>
            <a:pPr marL="0" indent="0" algn="just">
              <a:buNone/>
            </a:pPr>
            <a:r>
              <a:rPr lang="ru-RU" sz="2000" b="1" dirty="0" smtClean="0"/>
              <a:t>Цель </a:t>
            </a:r>
            <a:r>
              <a:rPr lang="ru-RU" sz="2000" b="1" dirty="0"/>
              <a:t>2.</a:t>
            </a:r>
            <a:r>
              <a:rPr lang="ru-RU" sz="2000" dirty="0"/>
              <a:t>  производство качественных и востребованных товаров и </a:t>
            </a:r>
            <a:r>
              <a:rPr lang="ru-RU" sz="2000" dirty="0" smtClean="0"/>
              <a:t>услуг. </a:t>
            </a:r>
          </a:p>
          <a:p>
            <a:pPr marL="0" indent="0" algn="just">
              <a:buNone/>
            </a:pPr>
            <a:r>
              <a:rPr lang="ru-RU" sz="2000" b="1" dirty="0" smtClean="0"/>
              <a:t>Цель </a:t>
            </a:r>
            <a:r>
              <a:rPr lang="ru-RU" sz="2000" b="1" dirty="0"/>
              <a:t>3</a:t>
            </a:r>
            <a:r>
              <a:rPr lang="ru-RU" sz="2000" dirty="0"/>
              <a:t>.  Создание эффективных и безопасных рабочих </a:t>
            </a:r>
            <a:r>
              <a:rPr lang="ru-RU" sz="2000" dirty="0" smtClean="0"/>
              <a:t>мест.</a:t>
            </a:r>
          </a:p>
          <a:p>
            <a:pPr marL="0" indent="0" algn="just">
              <a:buNone/>
            </a:pPr>
            <a:r>
              <a:rPr lang="ru-RU" sz="2000" b="1" dirty="0" smtClean="0"/>
              <a:t>Цель </a:t>
            </a:r>
            <a:r>
              <a:rPr lang="ru-RU" sz="2000" b="1" dirty="0"/>
              <a:t>4.</a:t>
            </a:r>
            <a:r>
              <a:rPr lang="ru-RU" sz="2000" dirty="0"/>
              <a:t>  Снижение негативного воздействия на окружающую </a:t>
            </a:r>
            <a:r>
              <a:rPr lang="ru-RU" sz="2000" dirty="0" smtClean="0"/>
              <a:t>среду.</a:t>
            </a:r>
          </a:p>
          <a:p>
            <a:pPr marL="0" indent="0" algn="just">
              <a:buNone/>
            </a:pPr>
            <a:r>
              <a:rPr lang="ru-RU" sz="2000" b="1" dirty="0" smtClean="0"/>
              <a:t>Цель </a:t>
            </a:r>
            <a:r>
              <a:rPr lang="ru-RU" sz="2000" b="1" dirty="0"/>
              <a:t>5. </a:t>
            </a:r>
            <a:r>
              <a:rPr lang="ru-RU" sz="2000" dirty="0"/>
              <a:t> </a:t>
            </a:r>
            <a:r>
              <a:rPr lang="ru-RU" sz="2000" dirty="0" smtClean="0"/>
              <a:t>Улучшение </a:t>
            </a:r>
            <a:r>
              <a:rPr lang="ru-RU" sz="2000" dirty="0"/>
              <a:t>качества жизни местных </a:t>
            </a:r>
            <a:r>
              <a:rPr lang="ru-RU" sz="2000" dirty="0" smtClean="0"/>
              <a:t>сообществ.</a:t>
            </a:r>
          </a:p>
          <a:p>
            <a:pPr marL="0" indent="0" algn="just">
              <a:buNone/>
            </a:pPr>
            <a:r>
              <a:rPr lang="ru-RU" sz="2000" b="1" dirty="0" smtClean="0"/>
              <a:t>Цель </a:t>
            </a:r>
            <a:r>
              <a:rPr lang="ru-RU" sz="2000" b="1" dirty="0"/>
              <a:t>6.  </a:t>
            </a:r>
            <a:r>
              <a:rPr lang="ru-RU" sz="2000" dirty="0" smtClean="0"/>
              <a:t>Честная конкуренция.</a:t>
            </a:r>
          </a:p>
          <a:p>
            <a:pPr marL="0" indent="0" algn="just">
              <a:buNone/>
            </a:pPr>
            <a:r>
              <a:rPr lang="ru-RU" sz="2000" b="1" dirty="0" smtClean="0"/>
              <a:t>Цель 7</a:t>
            </a:r>
            <a:r>
              <a:rPr lang="ru-RU" sz="2000" b="1" dirty="0"/>
              <a:t>.</a:t>
            </a:r>
            <a:r>
              <a:rPr lang="ru-RU" sz="2000" dirty="0"/>
              <a:t>  </a:t>
            </a:r>
            <a:r>
              <a:rPr lang="ru-RU" sz="2000" dirty="0" smtClean="0"/>
              <a:t>Построение </a:t>
            </a:r>
            <a:r>
              <a:rPr lang="ru-RU" sz="2000" dirty="0"/>
              <a:t>добросовестных и устойчивых отношений с </a:t>
            </a:r>
            <a:r>
              <a:rPr lang="ru-RU" sz="2000" dirty="0" smtClean="0"/>
              <a:t>заинтересованными сторонами</a:t>
            </a:r>
            <a:endParaRPr lang="ru-RU" sz="2000" dirty="0"/>
          </a:p>
        </p:txBody>
      </p:sp>
    </p:spTree>
    <p:extLst>
      <p:ext uri="{BB962C8B-B14F-4D97-AF65-F5344CB8AC3E}">
        <p14:creationId xmlns:p14="http://schemas.microsoft.com/office/powerpoint/2010/main" val="3462784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5680" t="37169" r="27137" b="30453"/>
          <a:stretch/>
        </p:blipFill>
        <p:spPr>
          <a:xfrm>
            <a:off x="0" y="764704"/>
            <a:ext cx="9252520" cy="5616624"/>
          </a:xfrm>
          <a:prstGeom prst="rect">
            <a:avLst/>
          </a:prstGeom>
        </p:spPr>
      </p:pic>
    </p:spTree>
    <p:extLst>
      <p:ext uri="{BB962C8B-B14F-4D97-AF65-F5344CB8AC3E}">
        <p14:creationId xmlns:p14="http://schemas.microsoft.com/office/powerpoint/2010/main" val="1538493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25731" t="26176" r="21843" b="35489"/>
          <a:stretch/>
        </p:blipFill>
        <p:spPr bwMode="auto">
          <a:xfrm>
            <a:off x="-108520" y="620688"/>
            <a:ext cx="9252520"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7802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333775"/>
            <a:ext cx="8640960" cy="923330"/>
          </a:xfrm>
          <a:prstGeom prst="rect">
            <a:avLst/>
          </a:prstGeom>
        </p:spPr>
        <p:txBody>
          <a:bodyPr wrap="square">
            <a:spAutoFit/>
          </a:bodyPr>
          <a:lstStyle/>
          <a:p>
            <a:endParaRPr lang="ru-RU" dirty="0" smtClean="0"/>
          </a:p>
          <a:p>
            <a:endParaRPr lang="ru-RU" dirty="0" smtClean="0"/>
          </a:p>
          <a:p>
            <a:pPr algn="ct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493146884"/>
              </p:ext>
            </p:extLst>
          </p:nvPr>
        </p:nvGraphicFramePr>
        <p:xfrm>
          <a:off x="179512" y="275134"/>
          <a:ext cx="8640960" cy="2175484"/>
        </p:xfrm>
        <a:graphic>
          <a:graphicData uri="http://schemas.openxmlformats.org/drawingml/2006/table">
            <a:tbl>
              <a:tblPr firstRow="1" firstCol="1" bandRow="1">
                <a:tableStyleId>{5C22544A-7EE6-4342-B048-85BDC9FD1C3A}</a:tableStyleId>
              </a:tblPr>
              <a:tblGrid>
                <a:gridCol w="8640960">
                  <a:extLst>
                    <a:ext uri="{9D8B030D-6E8A-4147-A177-3AD203B41FA5}">
                      <a16:colId xmlns:a16="http://schemas.microsoft.com/office/drawing/2014/main" xmlns="" val="20000"/>
                    </a:ext>
                  </a:extLst>
                </a:gridCol>
              </a:tblGrid>
              <a:tr h="1281658">
                <a:tc>
                  <a:txBody>
                    <a:bodyPr/>
                    <a:lstStyle/>
                    <a:p>
                      <a:pPr algn="l">
                        <a:lnSpc>
                          <a:spcPct val="115000"/>
                        </a:lnSpc>
                        <a:spcAft>
                          <a:spcPts val="1000"/>
                        </a:spcAft>
                      </a:pPr>
                      <a:r>
                        <a:rPr lang="ru-RU" sz="1400" dirty="0">
                          <a:effectLst/>
                        </a:rPr>
                        <a:t>                               </a:t>
                      </a:r>
                      <a:r>
                        <a:rPr lang="en-US" sz="1400" dirty="0">
                          <a:effectLst/>
                        </a:rPr>
                        <a:t>           </a:t>
                      </a:r>
                      <a:r>
                        <a:rPr lang="ru-RU" sz="11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03405">
                <a:tc>
                  <a:txBody>
                    <a:bodyPr/>
                    <a:lstStyle/>
                    <a:p>
                      <a:pPr algn="ctr">
                        <a:lnSpc>
                          <a:spcPct val="115000"/>
                        </a:lnSpc>
                        <a:spcAft>
                          <a:spcPts val="0"/>
                        </a:spcAft>
                      </a:pPr>
                      <a:endParaRPr lang="ru-RU" sz="2000" b="1" dirty="0" smtClean="0">
                        <a:effectLst/>
                      </a:endParaRPr>
                    </a:p>
                    <a:p>
                      <a:pPr algn="ctr">
                        <a:lnSpc>
                          <a:spcPct val="115000"/>
                        </a:lnSpc>
                        <a:spcAft>
                          <a:spcPts val="0"/>
                        </a:spcAft>
                      </a:pPr>
                      <a:r>
                        <a:rPr lang="en-US" sz="2000" b="1" dirty="0" smtClean="0">
                          <a:effectLst/>
                        </a:rPr>
                        <a:t>ERASMUS</a:t>
                      </a:r>
                      <a:r>
                        <a:rPr lang="en-US" sz="2000" b="1" dirty="0">
                          <a:effectLst/>
                        </a:rPr>
                        <a:t>+ PROGRAMME – JEAN MONNET </a:t>
                      </a:r>
                      <a:r>
                        <a:rPr lang="en-US" sz="2000" b="1" dirty="0" smtClean="0">
                          <a:effectLst/>
                        </a:rPr>
                        <a:t>MODULES</a:t>
                      </a:r>
                      <a:endParaRPr lang="ru-RU" sz="2000" b="1" dirty="0" smtClean="0">
                        <a:effectLst/>
                      </a:endParaRPr>
                    </a:p>
                    <a:p>
                      <a:pPr algn="ctr">
                        <a:lnSpc>
                          <a:spcPct val="115000"/>
                        </a:lnSpc>
                        <a:spcAft>
                          <a:spcPts val="0"/>
                        </a:spcAft>
                      </a:pP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302433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2" descr="Картинки по запросу МГУ Огаре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9278"/>
            <a:ext cx="3096344" cy="9361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00" y="275133"/>
            <a:ext cx="8798688" cy="5881237"/>
          </a:xfrm>
          <a:prstGeom prst="rect">
            <a:avLst/>
          </a:prstGeom>
        </p:spPr>
      </p:pic>
    </p:spTree>
    <p:extLst>
      <p:ext uri="{BB962C8B-B14F-4D97-AF65-F5344CB8AC3E}">
        <p14:creationId xmlns:p14="http://schemas.microsoft.com/office/powerpoint/2010/main" val="9800256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333775"/>
            <a:ext cx="8640960" cy="923330"/>
          </a:xfrm>
          <a:prstGeom prst="rect">
            <a:avLst/>
          </a:prstGeom>
        </p:spPr>
        <p:txBody>
          <a:bodyPr wrap="square">
            <a:spAutoFit/>
          </a:bodyPr>
          <a:lstStyle/>
          <a:p>
            <a:endParaRPr lang="ru-RU" dirty="0" smtClean="0"/>
          </a:p>
          <a:p>
            <a:endParaRPr lang="ru-RU" dirty="0" smtClean="0"/>
          </a:p>
          <a:p>
            <a:pPr algn="ct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493146884"/>
              </p:ext>
            </p:extLst>
          </p:nvPr>
        </p:nvGraphicFramePr>
        <p:xfrm>
          <a:off x="179512" y="275134"/>
          <a:ext cx="8640960" cy="2175484"/>
        </p:xfrm>
        <a:graphic>
          <a:graphicData uri="http://schemas.openxmlformats.org/drawingml/2006/table">
            <a:tbl>
              <a:tblPr firstRow="1" firstCol="1" bandRow="1">
                <a:tableStyleId>{5C22544A-7EE6-4342-B048-85BDC9FD1C3A}</a:tableStyleId>
              </a:tblPr>
              <a:tblGrid>
                <a:gridCol w="8640960">
                  <a:extLst>
                    <a:ext uri="{9D8B030D-6E8A-4147-A177-3AD203B41FA5}">
                      <a16:colId xmlns:a16="http://schemas.microsoft.com/office/drawing/2014/main" xmlns="" val="20000"/>
                    </a:ext>
                  </a:extLst>
                </a:gridCol>
              </a:tblGrid>
              <a:tr h="1281658">
                <a:tc>
                  <a:txBody>
                    <a:bodyPr/>
                    <a:lstStyle/>
                    <a:p>
                      <a:pPr algn="l">
                        <a:lnSpc>
                          <a:spcPct val="115000"/>
                        </a:lnSpc>
                        <a:spcAft>
                          <a:spcPts val="1000"/>
                        </a:spcAft>
                      </a:pPr>
                      <a:r>
                        <a:rPr lang="ru-RU" sz="1400" dirty="0">
                          <a:effectLst/>
                        </a:rPr>
                        <a:t>                               </a:t>
                      </a:r>
                      <a:r>
                        <a:rPr lang="en-US" sz="1400" dirty="0">
                          <a:effectLst/>
                        </a:rPr>
                        <a:t>           </a:t>
                      </a:r>
                      <a:r>
                        <a:rPr lang="ru-RU" sz="11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03405">
                <a:tc>
                  <a:txBody>
                    <a:bodyPr/>
                    <a:lstStyle/>
                    <a:p>
                      <a:pPr algn="ctr">
                        <a:lnSpc>
                          <a:spcPct val="115000"/>
                        </a:lnSpc>
                        <a:spcAft>
                          <a:spcPts val="0"/>
                        </a:spcAft>
                      </a:pPr>
                      <a:endParaRPr lang="ru-RU" sz="2000" b="1" dirty="0" smtClean="0">
                        <a:effectLst/>
                      </a:endParaRPr>
                    </a:p>
                    <a:p>
                      <a:pPr algn="ctr">
                        <a:lnSpc>
                          <a:spcPct val="115000"/>
                        </a:lnSpc>
                        <a:spcAft>
                          <a:spcPts val="0"/>
                        </a:spcAft>
                      </a:pPr>
                      <a:r>
                        <a:rPr lang="en-US" sz="2000" b="1" dirty="0" smtClean="0">
                          <a:effectLst/>
                        </a:rPr>
                        <a:t>ERASMUS</a:t>
                      </a:r>
                      <a:r>
                        <a:rPr lang="en-US" sz="2000" b="1" dirty="0">
                          <a:effectLst/>
                        </a:rPr>
                        <a:t>+ PROGRAMME – JEAN MONNET </a:t>
                      </a:r>
                      <a:r>
                        <a:rPr lang="en-US" sz="2000" b="1" dirty="0" smtClean="0">
                          <a:effectLst/>
                        </a:rPr>
                        <a:t>MODULES</a:t>
                      </a:r>
                      <a:endParaRPr lang="ru-RU" sz="2000" b="1" dirty="0" smtClean="0">
                        <a:effectLst/>
                      </a:endParaRPr>
                    </a:p>
                    <a:p>
                      <a:pPr algn="ctr">
                        <a:lnSpc>
                          <a:spcPct val="115000"/>
                        </a:lnSpc>
                        <a:spcAft>
                          <a:spcPts val="0"/>
                        </a:spcAft>
                      </a:pP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302433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2" descr="Картинки по запросу МГУ Огаре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9278"/>
            <a:ext cx="3096344" cy="9361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45605"/>
            <a:ext cx="8640960" cy="6010766"/>
          </a:xfrm>
          <a:prstGeom prst="rect">
            <a:avLst/>
          </a:prstGeom>
        </p:spPr>
      </p:pic>
    </p:spTree>
    <p:extLst>
      <p:ext uri="{BB962C8B-B14F-4D97-AF65-F5344CB8AC3E}">
        <p14:creationId xmlns:p14="http://schemas.microsoft.com/office/powerpoint/2010/main" val="28251891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3589" y="2272371"/>
            <a:ext cx="8640960" cy="923330"/>
          </a:xfrm>
          <a:prstGeom prst="rect">
            <a:avLst/>
          </a:prstGeom>
        </p:spPr>
        <p:txBody>
          <a:bodyPr wrap="square">
            <a:spAutoFit/>
          </a:bodyPr>
          <a:lstStyle/>
          <a:p>
            <a:endParaRPr lang="ru-RU" dirty="0" smtClean="0"/>
          </a:p>
          <a:p>
            <a:endParaRPr lang="ru-RU" dirty="0" smtClean="0"/>
          </a:p>
          <a:p>
            <a:pPr algn="ct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493146884"/>
              </p:ext>
            </p:extLst>
          </p:nvPr>
        </p:nvGraphicFramePr>
        <p:xfrm>
          <a:off x="179512" y="275134"/>
          <a:ext cx="8640960" cy="2175484"/>
        </p:xfrm>
        <a:graphic>
          <a:graphicData uri="http://schemas.openxmlformats.org/drawingml/2006/table">
            <a:tbl>
              <a:tblPr firstRow="1" firstCol="1" bandRow="1">
                <a:tableStyleId>{5C22544A-7EE6-4342-B048-85BDC9FD1C3A}</a:tableStyleId>
              </a:tblPr>
              <a:tblGrid>
                <a:gridCol w="8640960">
                  <a:extLst>
                    <a:ext uri="{9D8B030D-6E8A-4147-A177-3AD203B41FA5}">
                      <a16:colId xmlns:a16="http://schemas.microsoft.com/office/drawing/2014/main" xmlns="" val="20000"/>
                    </a:ext>
                  </a:extLst>
                </a:gridCol>
              </a:tblGrid>
              <a:tr h="1281658">
                <a:tc>
                  <a:txBody>
                    <a:bodyPr/>
                    <a:lstStyle/>
                    <a:p>
                      <a:pPr algn="l">
                        <a:lnSpc>
                          <a:spcPct val="115000"/>
                        </a:lnSpc>
                        <a:spcAft>
                          <a:spcPts val="1000"/>
                        </a:spcAft>
                      </a:pPr>
                      <a:r>
                        <a:rPr lang="ru-RU" sz="1400" dirty="0">
                          <a:effectLst/>
                        </a:rPr>
                        <a:t>                               </a:t>
                      </a:r>
                      <a:r>
                        <a:rPr lang="en-US" sz="1400" dirty="0">
                          <a:effectLst/>
                        </a:rPr>
                        <a:t>           </a:t>
                      </a:r>
                      <a:r>
                        <a:rPr lang="ru-RU" sz="11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03405">
                <a:tc>
                  <a:txBody>
                    <a:bodyPr/>
                    <a:lstStyle/>
                    <a:p>
                      <a:pPr algn="ctr">
                        <a:lnSpc>
                          <a:spcPct val="115000"/>
                        </a:lnSpc>
                        <a:spcAft>
                          <a:spcPts val="0"/>
                        </a:spcAft>
                      </a:pPr>
                      <a:endParaRPr lang="ru-RU" sz="2000" b="1" dirty="0" smtClean="0">
                        <a:effectLst/>
                      </a:endParaRPr>
                    </a:p>
                    <a:p>
                      <a:pPr algn="ctr">
                        <a:lnSpc>
                          <a:spcPct val="115000"/>
                        </a:lnSpc>
                        <a:spcAft>
                          <a:spcPts val="0"/>
                        </a:spcAft>
                      </a:pPr>
                      <a:r>
                        <a:rPr lang="en-US" sz="2000" b="1" dirty="0" smtClean="0">
                          <a:effectLst/>
                        </a:rPr>
                        <a:t>ERASMUS</a:t>
                      </a:r>
                      <a:r>
                        <a:rPr lang="en-US" sz="2000" b="1" dirty="0">
                          <a:effectLst/>
                        </a:rPr>
                        <a:t>+ PROGRAMME – JEAN MONNET </a:t>
                      </a:r>
                      <a:r>
                        <a:rPr lang="en-US" sz="2000" b="1" dirty="0" smtClean="0">
                          <a:effectLst/>
                        </a:rPr>
                        <a:t>MODULES</a:t>
                      </a:r>
                      <a:endParaRPr lang="ru-RU" sz="2000" b="1" dirty="0" smtClean="0">
                        <a:effectLst/>
                      </a:endParaRPr>
                    </a:p>
                    <a:p>
                      <a:pPr algn="ctr">
                        <a:lnSpc>
                          <a:spcPct val="115000"/>
                        </a:lnSpc>
                        <a:spcAft>
                          <a:spcPts val="0"/>
                        </a:spcAft>
                      </a:pP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302433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2" descr="Картинки по запросу МГУ Огаре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9278"/>
            <a:ext cx="3096344"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16"/>
          <p:cNvSpPr>
            <a:spLocks/>
          </p:cNvSpPr>
          <p:nvPr/>
        </p:nvSpPr>
        <p:spPr bwMode="auto">
          <a:xfrm>
            <a:off x="3059832" y="6156371"/>
            <a:ext cx="2592287" cy="651204"/>
          </a:xfrm>
          <a:prstGeom prst="rect">
            <a:avLst/>
          </a:prstGeom>
          <a:solidFill>
            <a:srgbClr val="4472C4"/>
          </a:solidFill>
          <a:ln w="12700" algn="ctr">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smtClean="0">
                <a:ln>
                  <a:noFill/>
                </a:ln>
                <a:solidFill>
                  <a:srgbClr val="FFFFFF"/>
                </a:solidFill>
                <a:effectLst/>
                <a:latin typeface="Arial Black" pitchFamily="34" charset="0"/>
                <a:cs typeface="Arial" pitchFamily="34" charset="0"/>
              </a:rPr>
              <a:t>Erasmus </a:t>
            </a:r>
            <a:r>
              <a:rPr kumimoji="0" lang="en-US" sz="2000" b="1" i="0" u="none" strike="noStrike" cap="none" normalizeH="0" baseline="0" dirty="0" smtClean="0">
                <a:ln>
                  <a:noFill/>
                </a:ln>
                <a:solidFill>
                  <a:srgbClr val="FFFFFF"/>
                </a:solidFill>
                <a:effectLst/>
                <a:latin typeface="Arial Black" pitchFamily="34"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65" y="145604"/>
            <a:ext cx="8718729" cy="6712395"/>
          </a:xfrm>
          <a:prstGeom prst="rect">
            <a:avLst/>
          </a:prstGeom>
        </p:spPr>
      </p:pic>
    </p:spTree>
    <p:extLst>
      <p:ext uri="{BB962C8B-B14F-4D97-AF65-F5344CB8AC3E}">
        <p14:creationId xmlns:p14="http://schemas.microsoft.com/office/powerpoint/2010/main" val="2135886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3589" y="2272371"/>
            <a:ext cx="8640960" cy="923330"/>
          </a:xfrm>
          <a:prstGeom prst="rect">
            <a:avLst/>
          </a:prstGeom>
        </p:spPr>
        <p:txBody>
          <a:bodyPr wrap="square">
            <a:spAutoFit/>
          </a:bodyPr>
          <a:lstStyle/>
          <a:p>
            <a:endParaRPr lang="ru-RU" dirty="0" smtClean="0"/>
          </a:p>
          <a:p>
            <a:endParaRPr lang="ru-RU" dirty="0" smtClean="0"/>
          </a:p>
          <a:p>
            <a:pPr algn="ctr"/>
            <a:endParaRPr lang="ru-RU" dirty="0"/>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77431075"/>
              </p:ext>
            </p:extLst>
          </p:nvPr>
        </p:nvGraphicFramePr>
        <p:xfrm>
          <a:off x="179512" y="332652"/>
          <a:ext cx="8615037" cy="6107554"/>
        </p:xfrm>
        <a:graphic>
          <a:graphicData uri="http://schemas.openxmlformats.org/drawingml/2006/table">
            <a:tbl>
              <a:tblPr firstRow="1" firstCol="1" bandRow="1">
                <a:tableStyleId>{5C22544A-7EE6-4342-B048-85BDC9FD1C3A}</a:tableStyleId>
              </a:tblPr>
              <a:tblGrid>
                <a:gridCol w="407474">
                  <a:extLst>
                    <a:ext uri="{9D8B030D-6E8A-4147-A177-3AD203B41FA5}">
                      <a16:colId xmlns:a16="http://schemas.microsoft.com/office/drawing/2014/main" xmlns="" val="4241901937"/>
                    </a:ext>
                  </a:extLst>
                </a:gridCol>
                <a:gridCol w="5382900">
                  <a:extLst>
                    <a:ext uri="{9D8B030D-6E8A-4147-A177-3AD203B41FA5}">
                      <a16:colId xmlns:a16="http://schemas.microsoft.com/office/drawing/2014/main" xmlns="" val="321804899"/>
                    </a:ext>
                  </a:extLst>
                </a:gridCol>
                <a:gridCol w="2824663">
                  <a:extLst>
                    <a:ext uri="{9D8B030D-6E8A-4147-A177-3AD203B41FA5}">
                      <a16:colId xmlns:a16="http://schemas.microsoft.com/office/drawing/2014/main" xmlns="" val="1658798429"/>
                    </a:ext>
                  </a:extLst>
                </a:gridCol>
              </a:tblGrid>
              <a:tr h="576068">
                <a:tc>
                  <a:txBody>
                    <a:bodyPr/>
                    <a:lstStyle/>
                    <a:p>
                      <a:pPr algn="ctr">
                        <a:lnSpc>
                          <a:spcPct val="107000"/>
                        </a:lnSpc>
                        <a:spcAft>
                          <a:spcPts val="0"/>
                        </a:spcAft>
                        <a:tabLst>
                          <a:tab pos="1857375" algn="l"/>
                        </a:tabLst>
                      </a:pPr>
                      <a:r>
                        <a:rPr lang="ru-RU" sz="2800" dirty="0">
                          <a:solidFill>
                            <a:schemeClr val="tx1"/>
                          </a:solidFill>
                          <a:effectLst/>
                          <a:latin typeface="Times New Roman" panose="02020603050405020304" pitchFamily="18" charset="0"/>
                          <a:cs typeface="Times New Roman" panose="02020603050405020304" pitchFamily="18" charset="0"/>
                        </a:rPr>
                        <a:t>№</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solidFill>
                            <a:schemeClr val="tx1"/>
                          </a:solidFill>
                          <a:effectLst/>
                          <a:latin typeface="Times New Roman" panose="02020603050405020304" pitchFamily="18" charset="0"/>
                          <a:cs typeface="Times New Roman" panose="02020603050405020304" pitchFamily="18" charset="0"/>
                        </a:rPr>
                        <a:t>Страна</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800" dirty="0">
                          <a:solidFill>
                            <a:schemeClr val="tx1"/>
                          </a:solidFill>
                          <a:effectLst/>
                          <a:latin typeface="Times New Roman" panose="02020603050405020304" pitchFamily="18" charset="0"/>
                          <a:cs typeface="Times New Roman" panose="02020603050405020304" pitchFamily="18" charset="0"/>
                        </a:rPr>
                        <a:t>Оплата труда </a:t>
                      </a:r>
                      <a:endParaRPr lang="ru-RU" sz="28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800" dirty="0" smtClean="0">
                          <a:solidFill>
                            <a:schemeClr val="tx1"/>
                          </a:solidFill>
                          <a:effectLst/>
                          <a:latin typeface="Times New Roman" panose="02020603050405020304" pitchFamily="18" charset="0"/>
                          <a:cs typeface="Times New Roman" panose="02020603050405020304" pitchFamily="18" charset="0"/>
                        </a:rPr>
                        <a:t>за </a:t>
                      </a:r>
                      <a:r>
                        <a:rPr lang="ru-RU" sz="2800" dirty="0">
                          <a:solidFill>
                            <a:schemeClr val="tx1"/>
                          </a:solidFill>
                          <a:effectLst/>
                          <a:latin typeface="Times New Roman" panose="02020603050405020304" pitchFamily="18" charset="0"/>
                          <a:cs typeface="Times New Roman" panose="02020603050405020304" pitchFamily="18" charset="0"/>
                        </a:rPr>
                        <a:t>1 час (евро)</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96517067"/>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1</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Бельгия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39,3</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33481254"/>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2</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Швеция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39,1</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69154345"/>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3</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Дания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38,6</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59192065"/>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4</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Франция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34,2</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19628069"/>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5</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Латвия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5,9</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43607439"/>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6</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Литва</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5,5</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08488149"/>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7</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a:solidFill>
                            <a:schemeClr val="tx1"/>
                          </a:solidFill>
                          <a:effectLst/>
                          <a:latin typeface="Times New Roman" panose="02020603050405020304" pitchFamily="18" charset="0"/>
                          <a:cs typeface="Times New Roman" panose="02020603050405020304" pitchFamily="18" charset="0"/>
                        </a:rPr>
                        <a:t>Румыния</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4,2</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73801830"/>
                  </a:ext>
                </a:extLst>
              </a:tr>
              <a:tr h="649303">
                <a:tc>
                  <a:txBody>
                    <a:bodyPr/>
                    <a:lstStyle/>
                    <a:p>
                      <a:pPr algn="ctr">
                        <a:lnSpc>
                          <a:spcPct val="107000"/>
                        </a:lnSpc>
                        <a:spcAft>
                          <a:spcPts val="0"/>
                        </a:spcAft>
                        <a:tabLst>
                          <a:tab pos="1857375" algn="l"/>
                        </a:tabLst>
                      </a:pPr>
                      <a:r>
                        <a:rPr lang="ru-RU" sz="2800">
                          <a:solidFill>
                            <a:schemeClr val="tx1"/>
                          </a:solidFill>
                          <a:effectLst/>
                          <a:latin typeface="Times New Roman" panose="02020603050405020304" pitchFamily="18" charset="0"/>
                          <a:cs typeface="Times New Roman" panose="02020603050405020304" pitchFamily="18" charset="0"/>
                        </a:rPr>
                        <a:t>8</a:t>
                      </a:r>
                      <a:endParaRPr lang="ru-RU"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a:solidFill>
                            <a:schemeClr val="tx1"/>
                          </a:solidFill>
                          <a:effectLst/>
                          <a:latin typeface="Times New Roman" panose="02020603050405020304" pitchFamily="18" charset="0"/>
                          <a:cs typeface="Times New Roman" panose="02020603050405020304" pitchFamily="18" charset="0"/>
                        </a:rPr>
                        <a:t>Болгария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ru-RU" sz="2800" dirty="0" smtClean="0">
                          <a:solidFill>
                            <a:schemeClr val="tx1"/>
                          </a:solidFill>
                          <a:effectLst/>
                          <a:latin typeface="Times New Roman" panose="02020603050405020304" pitchFamily="18" charset="0"/>
                          <a:cs typeface="Times New Roman" panose="02020603050405020304" pitchFamily="18" charset="0"/>
                        </a:rPr>
                        <a:t>3,5</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7831782"/>
                  </a:ext>
                </a:extLst>
              </a:tr>
            </a:tbl>
          </a:graphicData>
        </a:graphic>
      </p:graphicFrame>
    </p:spTree>
    <p:extLst>
      <p:ext uri="{BB962C8B-B14F-4D97-AF65-F5344CB8AC3E}">
        <p14:creationId xmlns:p14="http://schemas.microsoft.com/office/powerpoint/2010/main" val="5573442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3589" y="2272371"/>
            <a:ext cx="8640960" cy="923330"/>
          </a:xfrm>
          <a:prstGeom prst="rect">
            <a:avLst/>
          </a:prstGeom>
        </p:spPr>
        <p:txBody>
          <a:bodyPr wrap="square">
            <a:spAutoFit/>
          </a:bodyPr>
          <a:lstStyle/>
          <a:p>
            <a:endParaRPr lang="ru-RU" dirty="0" smtClean="0"/>
          </a:p>
          <a:p>
            <a:endParaRPr lang="ru-RU" dirty="0" smtClean="0"/>
          </a:p>
          <a:p>
            <a:pPr algn="ctr"/>
            <a:endParaRPr lang="ru-RU" dirty="0"/>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894163648"/>
              </p:ext>
            </p:extLst>
          </p:nvPr>
        </p:nvGraphicFramePr>
        <p:xfrm>
          <a:off x="208426" y="548675"/>
          <a:ext cx="8617917" cy="6443828"/>
        </p:xfrm>
        <a:graphic>
          <a:graphicData uri="http://schemas.openxmlformats.org/drawingml/2006/table">
            <a:tbl>
              <a:tblPr firstRow="1" firstCol="1" bandRow="1">
                <a:tableStyleId>{5C22544A-7EE6-4342-B048-85BDC9FD1C3A}</a:tableStyleId>
              </a:tblPr>
              <a:tblGrid>
                <a:gridCol w="624326">
                  <a:extLst>
                    <a:ext uri="{9D8B030D-6E8A-4147-A177-3AD203B41FA5}">
                      <a16:colId xmlns:a16="http://schemas.microsoft.com/office/drawing/2014/main" xmlns="" val="3636128778"/>
                    </a:ext>
                  </a:extLst>
                </a:gridCol>
                <a:gridCol w="4105160">
                  <a:extLst>
                    <a:ext uri="{9D8B030D-6E8A-4147-A177-3AD203B41FA5}">
                      <a16:colId xmlns:a16="http://schemas.microsoft.com/office/drawing/2014/main" xmlns="" val="4101676592"/>
                    </a:ext>
                  </a:extLst>
                </a:gridCol>
                <a:gridCol w="3888431">
                  <a:extLst>
                    <a:ext uri="{9D8B030D-6E8A-4147-A177-3AD203B41FA5}">
                      <a16:colId xmlns:a16="http://schemas.microsoft.com/office/drawing/2014/main" xmlns="" val="3512116104"/>
                    </a:ext>
                  </a:extLst>
                </a:gridCol>
              </a:tblGrid>
              <a:tr h="878293">
                <a:tc>
                  <a:txBody>
                    <a:bodyPr/>
                    <a:lstStyle/>
                    <a:p>
                      <a:pPr algn="ctr">
                        <a:lnSpc>
                          <a:spcPct val="107000"/>
                        </a:lnSpc>
                        <a:spcAft>
                          <a:spcPts val="0"/>
                        </a:spcAft>
                        <a:tabLst>
                          <a:tab pos="1857375" algn="l"/>
                        </a:tabLst>
                      </a:pPr>
                      <a:endParaRPr lang="ru-RU" sz="2400" dirty="0" smtClean="0">
                        <a:solidFill>
                          <a:schemeClr val="tx1"/>
                        </a:solidFill>
                        <a:effectLst/>
                        <a:latin typeface="Times New Roman" panose="02020603050405020304" pitchFamily="18" charset="0"/>
                        <a:ea typeface="+mn-ea"/>
                        <a:cs typeface="Times New Roman" panose="02020603050405020304" pitchFamily="18" charset="0"/>
                      </a:endParaRPr>
                    </a:p>
                    <a:p>
                      <a:pPr algn="ctr">
                        <a:lnSpc>
                          <a:spcPct val="107000"/>
                        </a:lnSpc>
                        <a:spcAft>
                          <a:spcPts val="0"/>
                        </a:spcAft>
                        <a:tabLst>
                          <a:tab pos="1857375" algn="l"/>
                        </a:tabLst>
                      </a:pPr>
                      <a:r>
                        <a:rPr lang="ru-RU" sz="24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ru-RU" sz="2400" dirty="0" smtClean="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400" dirty="0" smtClean="0">
                          <a:solidFill>
                            <a:schemeClr val="tx1"/>
                          </a:solidFill>
                          <a:effectLst/>
                          <a:latin typeface="Times New Roman" panose="02020603050405020304" pitchFamily="18" charset="0"/>
                          <a:cs typeface="Times New Roman" panose="02020603050405020304" pitchFamily="18" charset="0"/>
                        </a:rPr>
                        <a:t>СТРАНА</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solidFill>
                            <a:schemeClr val="tx1"/>
                          </a:solidFill>
                          <a:effectLst/>
                          <a:latin typeface="Times New Roman" panose="02020603050405020304" pitchFamily="18" charset="0"/>
                          <a:cs typeface="Times New Roman" panose="02020603050405020304" pitchFamily="18" charset="0"/>
                        </a:rPr>
                        <a:t>Размер</a:t>
                      </a:r>
                      <a:r>
                        <a:rPr lang="ru-RU" sz="2400" baseline="0" dirty="0" smtClean="0">
                          <a:solidFill>
                            <a:schemeClr val="tx1"/>
                          </a:solidFill>
                          <a:effectLst/>
                          <a:latin typeface="Times New Roman" panose="02020603050405020304" pitchFamily="18" charset="0"/>
                          <a:cs typeface="Times New Roman" panose="02020603050405020304" pitchFamily="18" charset="0"/>
                        </a:rPr>
                        <a:t> з</a:t>
                      </a:r>
                      <a:r>
                        <a:rPr lang="ru-RU" sz="2400" dirty="0" smtClean="0">
                          <a:solidFill>
                            <a:schemeClr val="tx1"/>
                          </a:solidFill>
                          <a:effectLst/>
                          <a:latin typeface="Times New Roman" panose="02020603050405020304" pitchFamily="18" charset="0"/>
                          <a:cs typeface="Times New Roman" panose="02020603050405020304" pitchFamily="18" charset="0"/>
                        </a:rPr>
                        <a:t>аработной платы</a:t>
                      </a:r>
                      <a:r>
                        <a:rPr lang="ru-RU" sz="2400" baseline="0" dirty="0" smtClean="0">
                          <a:solidFill>
                            <a:schemeClr val="tx1"/>
                          </a:solidFill>
                          <a:effectLst/>
                          <a:latin typeface="Times New Roman" panose="02020603050405020304" pitchFamily="18" charset="0"/>
                          <a:cs typeface="Times New Roman" panose="02020603050405020304" pitchFamily="18" charset="0"/>
                        </a:rPr>
                        <a:t> учителей (</a:t>
                      </a:r>
                      <a:r>
                        <a:rPr lang="ru-RU" sz="2400" dirty="0" smtClean="0">
                          <a:solidFill>
                            <a:schemeClr val="tx1"/>
                          </a:solidFill>
                          <a:effectLst/>
                          <a:latin typeface="Times New Roman" panose="02020603050405020304" pitchFamily="18" charset="0"/>
                          <a:cs typeface="Times New Roman" panose="02020603050405020304" pitchFamily="18" charset="0"/>
                        </a:rPr>
                        <a:t>в месяц), </a:t>
                      </a:r>
                    </a:p>
                    <a:p>
                      <a:pPr algn="ctr">
                        <a:lnSpc>
                          <a:spcPct val="107000"/>
                        </a:lnSpc>
                        <a:spcAft>
                          <a:spcPts val="0"/>
                        </a:spcAft>
                      </a:pPr>
                      <a:r>
                        <a:rPr lang="ru-RU" sz="2400" dirty="0" smtClean="0">
                          <a:solidFill>
                            <a:schemeClr val="tx1"/>
                          </a:solidFill>
                          <a:effectLst/>
                          <a:latin typeface="Times New Roman" panose="02020603050405020304" pitchFamily="18" charset="0"/>
                          <a:cs typeface="Times New Roman" panose="02020603050405020304" pitchFamily="18" charset="0"/>
                        </a:rPr>
                        <a:t>тыс. евро</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31533928"/>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1</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Люксембург</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5,6</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09021041"/>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2</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ФРГ</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3,5</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29678679"/>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3</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Ирландия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3,2</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8684508"/>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4</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Голландия</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3,1</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98006546"/>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5</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Дания</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3</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196509"/>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6</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Британия</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2,7</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9242945"/>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7</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Австрия и Испания</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2,5</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59928718"/>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8</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Португалия</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2,4</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92370055"/>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9</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Финляндия</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2,3</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5646027"/>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10</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Швеция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2,1</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49144244"/>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11</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a:solidFill>
                            <a:schemeClr val="tx1"/>
                          </a:solidFill>
                          <a:effectLst/>
                          <a:latin typeface="Times New Roman" panose="02020603050405020304" pitchFamily="18" charset="0"/>
                          <a:cs typeface="Times New Roman" panose="02020603050405020304" pitchFamily="18" charset="0"/>
                        </a:rPr>
                        <a:t>Франция</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2</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5501943"/>
                  </a:ext>
                </a:extLst>
              </a:tr>
              <a:tr h="439148">
                <a:tc>
                  <a:txBody>
                    <a:bodyPr/>
                    <a:lstStyle/>
                    <a:p>
                      <a:pPr algn="ctr">
                        <a:lnSpc>
                          <a:spcPct val="107000"/>
                        </a:lnSpc>
                        <a:spcAft>
                          <a:spcPts val="0"/>
                        </a:spcAft>
                        <a:tabLst>
                          <a:tab pos="1857375" algn="l"/>
                        </a:tabLst>
                      </a:pPr>
                      <a:r>
                        <a:rPr lang="ru-RU" sz="2400">
                          <a:solidFill>
                            <a:schemeClr val="tx1"/>
                          </a:solidFill>
                          <a:effectLst/>
                          <a:latin typeface="Times New Roman" panose="02020603050405020304" pitchFamily="18" charset="0"/>
                          <a:cs typeface="Times New Roman" panose="02020603050405020304" pitchFamily="18" charset="0"/>
                        </a:rPr>
                        <a:t>12</a:t>
                      </a:r>
                      <a:endParaRPr lang="ru-RU"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Италия</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solidFill>
                            <a:schemeClr val="tx1"/>
                          </a:solidFill>
                          <a:effectLst/>
                          <a:latin typeface="Times New Roman" panose="02020603050405020304" pitchFamily="18" charset="0"/>
                          <a:cs typeface="Times New Roman" panose="02020603050405020304" pitchFamily="18" charset="0"/>
                        </a:rPr>
                        <a:t>1,9</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76060925"/>
                  </a:ext>
                </a:extLst>
              </a:tr>
            </a:tbl>
          </a:graphicData>
        </a:graphic>
      </p:graphicFrame>
    </p:spTree>
    <p:extLst>
      <p:ext uri="{BB962C8B-B14F-4D97-AF65-F5344CB8AC3E}">
        <p14:creationId xmlns:p14="http://schemas.microsoft.com/office/powerpoint/2010/main" val="36712582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5163" y="116632"/>
            <a:ext cx="8640960" cy="1200329"/>
          </a:xfrm>
          <a:prstGeom prst="rect">
            <a:avLst/>
          </a:prstGeom>
        </p:spPr>
        <p:txBody>
          <a:bodyPr wrap="square">
            <a:spAutoFit/>
          </a:bodyPr>
          <a:lstStyle/>
          <a:p>
            <a:pPr algn="ctr"/>
            <a:r>
              <a:rPr lang="ru-RU" sz="2400" b="1" dirty="0" smtClean="0">
                <a:latin typeface="Arial Black" panose="020B0A04020102020204" pitchFamily="34" charset="0"/>
              </a:rPr>
              <a:t>РАЗМЕР СРЕДНЕЙ ЗАРПЛАТЫ В ФРГ </a:t>
            </a:r>
          </a:p>
          <a:p>
            <a:pPr algn="ctr"/>
            <a:r>
              <a:rPr lang="ru-RU" sz="2400" b="1" dirty="0" smtClean="0">
                <a:latin typeface="Arial Black" panose="020B0A04020102020204" pitchFamily="34" charset="0"/>
              </a:rPr>
              <a:t>ПО РАЗЛИЧНЫМ СЕКТОРАМ ЭКОНОМИКИ</a:t>
            </a:r>
          </a:p>
          <a:p>
            <a:pPr algn="ctr"/>
            <a:endParaRPr lang="ru-RU" sz="2400" dirty="0">
              <a:latin typeface="Arial Black" panose="020B0A04020102020204" pitchFamily="34" charset="0"/>
            </a:endParaRPr>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428967004"/>
              </p:ext>
            </p:extLst>
          </p:nvPr>
        </p:nvGraphicFramePr>
        <p:xfrm>
          <a:off x="179512" y="1124745"/>
          <a:ext cx="8856986" cy="6007608"/>
        </p:xfrm>
        <a:graphic>
          <a:graphicData uri="http://schemas.openxmlformats.org/drawingml/2006/table">
            <a:tbl>
              <a:tblPr firstRow="1" firstCol="1" bandRow="1">
                <a:tableStyleId>{5C22544A-7EE6-4342-B048-85BDC9FD1C3A}</a:tableStyleId>
              </a:tblPr>
              <a:tblGrid>
                <a:gridCol w="593309">
                  <a:extLst>
                    <a:ext uri="{9D8B030D-6E8A-4147-A177-3AD203B41FA5}">
                      <a16:colId xmlns:a16="http://schemas.microsoft.com/office/drawing/2014/main" xmlns="" val="94803509"/>
                    </a:ext>
                  </a:extLst>
                </a:gridCol>
                <a:gridCol w="5473418">
                  <a:extLst>
                    <a:ext uri="{9D8B030D-6E8A-4147-A177-3AD203B41FA5}">
                      <a16:colId xmlns:a16="http://schemas.microsoft.com/office/drawing/2014/main" xmlns="" val="4293066902"/>
                    </a:ext>
                  </a:extLst>
                </a:gridCol>
                <a:gridCol w="2790259">
                  <a:extLst>
                    <a:ext uri="{9D8B030D-6E8A-4147-A177-3AD203B41FA5}">
                      <a16:colId xmlns:a16="http://schemas.microsoft.com/office/drawing/2014/main" xmlns="" val="407233246"/>
                    </a:ext>
                  </a:extLst>
                </a:gridCol>
              </a:tblGrid>
              <a:tr h="504055">
                <a:tc>
                  <a:txBody>
                    <a:bodyPr/>
                    <a:lstStyle/>
                    <a:p>
                      <a:pPr algn="ctr">
                        <a:lnSpc>
                          <a:spcPct val="107000"/>
                        </a:lnSpc>
                        <a:spcAft>
                          <a:spcPts val="0"/>
                        </a:spcAft>
                        <a:tabLst>
                          <a:tab pos="1857375" algn="l"/>
                        </a:tabLst>
                      </a:pPr>
                      <a:endParaRPr lang="ru-RU" sz="2000" b="1" dirty="0" smtClean="0">
                        <a:effectLst/>
                        <a:latin typeface="Times New Roman" panose="02020603050405020304" pitchFamily="18" charset="0"/>
                        <a:cs typeface="Times New Roman" panose="02020603050405020304" pitchFamily="18" charset="0"/>
                      </a:endParaRPr>
                    </a:p>
                    <a:p>
                      <a:pPr algn="ctr">
                        <a:lnSpc>
                          <a:spcPct val="107000"/>
                        </a:lnSpc>
                        <a:spcAft>
                          <a:spcPts val="0"/>
                        </a:spcAft>
                        <a:tabLst>
                          <a:tab pos="1857375" algn="l"/>
                        </a:tabLst>
                      </a:pPr>
                      <a:r>
                        <a:rPr lang="ru-RU" sz="2000" b="1" dirty="0" smtClean="0">
                          <a:effectLst/>
                          <a:latin typeface="Times New Roman" panose="02020603050405020304" pitchFamily="18" charset="0"/>
                          <a:cs typeface="Times New Roman" panose="02020603050405020304" pitchFamily="18" charset="0"/>
                        </a:rPr>
                        <a:t>№</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endParaRPr lang="ru-RU" sz="2000" b="1" dirty="0" smtClean="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000" b="1" dirty="0" smtClean="0">
                          <a:effectLst/>
                          <a:latin typeface="Times New Roman" panose="02020603050405020304" pitchFamily="18" charset="0"/>
                          <a:cs typeface="Times New Roman" panose="02020603050405020304" pitchFamily="18" charset="0"/>
                        </a:rPr>
                        <a:t>Вид </a:t>
                      </a:r>
                      <a:r>
                        <a:rPr lang="ru-RU" sz="2000" b="1" dirty="0">
                          <a:effectLst/>
                          <a:latin typeface="Times New Roman" panose="02020603050405020304" pitchFamily="18" charset="0"/>
                          <a:cs typeface="Times New Roman" panose="02020603050405020304" pitchFamily="18" charset="0"/>
                        </a:rPr>
                        <a:t>профессии</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dirty="0">
                          <a:effectLst/>
                          <a:latin typeface="Times New Roman" panose="02020603050405020304" pitchFamily="18" charset="0"/>
                          <a:cs typeface="Times New Roman" panose="02020603050405020304" pitchFamily="18" charset="0"/>
                        </a:rPr>
                        <a:t>Средний размер заработной платы </a:t>
                      </a:r>
                      <a:endParaRPr lang="ru-RU" sz="2000" b="1" dirty="0" smtClean="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2000" b="1" dirty="0" smtClean="0">
                          <a:effectLst/>
                          <a:latin typeface="Times New Roman" panose="02020603050405020304" pitchFamily="18" charset="0"/>
                          <a:cs typeface="Times New Roman" panose="02020603050405020304" pitchFamily="18" charset="0"/>
                        </a:rPr>
                        <a:t>(</a:t>
                      </a:r>
                      <a:r>
                        <a:rPr lang="ru-RU" sz="2000" b="1" dirty="0" smtClean="0">
                          <a:effectLst/>
                          <a:latin typeface="Times New Roman" panose="02020603050405020304" pitchFamily="18" charset="0"/>
                          <a:cs typeface="Times New Roman" panose="02020603050405020304" pitchFamily="18" charset="0"/>
                        </a:rPr>
                        <a:t>в  год) </a:t>
                      </a:r>
                      <a:r>
                        <a:rPr lang="ru-RU" sz="2000" b="1" dirty="0">
                          <a:effectLst/>
                          <a:latin typeface="Times New Roman" panose="02020603050405020304" pitchFamily="18" charset="0"/>
                          <a:cs typeface="Times New Roman" panose="02020603050405020304" pitchFamily="18" charset="0"/>
                        </a:rPr>
                        <a:t>(тыс. евро)</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1534106684"/>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1</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dirty="0">
                          <a:effectLst/>
                          <a:latin typeface="Times New Roman" panose="02020603050405020304" pitchFamily="18" charset="0"/>
                          <a:cs typeface="Times New Roman" panose="02020603050405020304" pitchFamily="18" charset="0"/>
                        </a:rPr>
                        <a:t>архитектор</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a:effectLst/>
                          <a:latin typeface="Times New Roman" panose="02020603050405020304" pitchFamily="18" charset="0"/>
                          <a:cs typeface="Times New Roman" panose="02020603050405020304" pitchFamily="18" charset="0"/>
                        </a:rPr>
                        <a:t>54,9</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1659715580"/>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2</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dirty="0">
                          <a:effectLst/>
                          <a:latin typeface="Times New Roman" panose="02020603050405020304" pitchFamily="18" charset="0"/>
                          <a:cs typeface="Times New Roman" panose="02020603050405020304" pitchFamily="18" charset="0"/>
                        </a:rPr>
                        <a:t>инженер-строитель</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a:effectLst/>
                          <a:latin typeface="Times New Roman" panose="02020603050405020304" pitchFamily="18" charset="0"/>
                          <a:cs typeface="Times New Roman" panose="02020603050405020304" pitchFamily="18" charset="0"/>
                        </a:rPr>
                        <a:t>54,8</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2764802355"/>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3</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dirty="0">
                          <a:effectLst/>
                          <a:latin typeface="Times New Roman" panose="02020603050405020304" pitchFamily="18" charset="0"/>
                          <a:cs typeface="Times New Roman" panose="02020603050405020304" pitchFamily="18" charset="0"/>
                        </a:rPr>
                        <a:t>инженер-электромеханик</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dirty="0">
                          <a:effectLst/>
                          <a:latin typeface="Times New Roman" panose="02020603050405020304" pitchFamily="18" charset="0"/>
                          <a:cs typeface="Times New Roman" panose="02020603050405020304" pitchFamily="18" charset="0"/>
                        </a:rPr>
                        <a:t>50</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1059358317"/>
                  </a:ext>
                </a:extLst>
              </a:tr>
              <a:tr h="362598">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4</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dirty="0">
                          <a:effectLst/>
                          <a:latin typeface="Times New Roman" panose="02020603050405020304" pitchFamily="18" charset="0"/>
                          <a:cs typeface="Times New Roman" panose="02020603050405020304" pitchFamily="18" charset="0"/>
                        </a:rPr>
                        <a:t>специалист по климатическим установкам</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a:effectLst/>
                          <a:latin typeface="Times New Roman" panose="02020603050405020304" pitchFamily="18" charset="0"/>
                          <a:cs typeface="Times New Roman" panose="02020603050405020304" pitchFamily="18" charset="0"/>
                        </a:rPr>
                        <a:t>57</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3038357141"/>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5</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en-US" sz="2000" b="1">
                          <a:effectLst/>
                          <a:latin typeface="Times New Roman" panose="02020603050405020304" pitchFamily="18" charset="0"/>
                          <a:cs typeface="Times New Roman" panose="02020603050405020304" pitchFamily="18" charset="0"/>
                        </a:rPr>
                        <a:t>MIG-</a:t>
                      </a:r>
                      <a:r>
                        <a:rPr lang="ru-RU" sz="2000" b="1">
                          <a:effectLst/>
                          <a:latin typeface="Times New Roman" panose="02020603050405020304" pitchFamily="18" charset="0"/>
                          <a:cs typeface="Times New Roman" panose="02020603050405020304" pitchFamily="18" charset="0"/>
                        </a:rPr>
                        <a:t>сварщик</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dirty="0">
                          <a:effectLst/>
                          <a:latin typeface="Times New Roman" panose="02020603050405020304" pitchFamily="18" charset="0"/>
                          <a:cs typeface="Times New Roman" panose="02020603050405020304" pitchFamily="18" charset="0"/>
                        </a:rPr>
                        <a:t>54</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3187750598"/>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6</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a:effectLst/>
                          <a:latin typeface="Times New Roman" panose="02020603050405020304" pitchFamily="18" charset="0"/>
                          <a:cs typeface="Times New Roman" panose="02020603050405020304" pitchFamily="18" charset="0"/>
                        </a:rPr>
                        <a:t>бухгалтер</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a:effectLst/>
                          <a:latin typeface="Times New Roman" panose="02020603050405020304" pitchFamily="18" charset="0"/>
                          <a:cs typeface="Times New Roman" panose="02020603050405020304" pitchFamily="18" charset="0"/>
                        </a:rPr>
                        <a:t>52,6</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1027699899"/>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7</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a:effectLst/>
                          <a:latin typeface="Times New Roman" panose="02020603050405020304" pitchFamily="18" charset="0"/>
                          <a:cs typeface="Times New Roman" panose="02020603050405020304" pitchFamily="18" charset="0"/>
                        </a:rPr>
                        <a:t>финансовый менеджер</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dirty="0">
                          <a:effectLst/>
                          <a:latin typeface="Times New Roman" panose="02020603050405020304" pitchFamily="18" charset="0"/>
                          <a:cs typeface="Times New Roman" panose="02020603050405020304" pitchFamily="18" charset="0"/>
                        </a:rPr>
                        <a:t>56</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4075904044"/>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8</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a:effectLst/>
                          <a:latin typeface="Times New Roman" panose="02020603050405020304" pitchFamily="18" charset="0"/>
                          <a:cs typeface="Times New Roman" panose="02020603050405020304" pitchFamily="18" charset="0"/>
                        </a:rPr>
                        <a:t>стоматолог</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a:effectLst/>
                          <a:latin typeface="Times New Roman" panose="02020603050405020304" pitchFamily="18" charset="0"/>
                          <a:cs typeface="Times New Roman" panose="02020603050405020304" pitchFamily="18" charset="0"/>
                        </a:rPr>
                        <a:t>53</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1694023349"/>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9</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a:effectLst/>
                          <a:latin typeface="Times New Roman" panose="02020603050405020304" pitchFamily="18" charset="0"/>
                          <a:cs typeface="Times New Roman" panose="02020603050405020304" pitchFamily="18" charset="0"/>
                        </a:rPr>
                        <a:t>хирург</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a:effectLst/>
                          <a:latin typeface="Times New Roman" panose="02020603050405020304" pitchFamily="18" charset="0"/>
                          <a:cs typeface="Times New Roman" panose="02020603050405020304" pitchFamily="18" charset="0"/>
                        </a:rPr>
                        <a:t>70,3</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3269122364"/>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10</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a:effectLst/>
                          <a:latin typeface="Times New Roman" panose="02020603050405020304" pitchFamily="18" charset="0"/>
                          <a:cs typeface="Times New Roman" panose="02020603050405020304" pitchFamily="18" charset="0"/>
                        </a:rPr>
                        <a:t>психиатр</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dirty="0">
                          <a:effectLst/>
                          <a:latin typeface="Times New Roman" panose="02020603050405020304" pitchFamily="18" charset="0"/>
                          <a:cs typeface="Times New Roman" panose="02020603050405020304" pitchFamily="18" charset="0"/>
                        </a:rPr>
                        <a:t>63</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659840949"/>
                  </a:ext>
                </a:extLst>
              </a:tr>
              <a:tr h="313990">
                <a:tc>
                  <a:txBody>
                    <a:bodyPr/>
                    <a:lstStyle/>
                    <a:p>
                      <a:pPr algn="ctr">
                        <a:lnSpc>
                          <a:spcPct val="107000"/>
                        </a:lnSpc>
                        <a:spcAft>
                          <a:spcPts val="0"/>
                        </a:spcAft>
                        <a:tabLst>
                          <a:tab pos="1857375" algn="l"/>
                        </a:tabLst>
                      </a:pPr>
                      <a:r>
                        <a:rPr lang="ru-RU" sz="2000" b="1">
                          <a:effectLst/>
                          <a:latin typeface="Times New Roman" panose="02020603050405020304" pitchFamily="18" charset="0"/>
                          <a:cs typeface="Times New Roman" panose="02020603050405020304" pitchFamily="18" charset="0"/>
                        </a:rPr>
                        <a:t>11</a:t>
                      </a:r>
                      <a:endParaRPr lang="ru-RU"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50000"/>
                        </a:lnSpc>
                        <a:spcAft>
                          <a:spcPts val="800"/>
                        </a:spcAft>
                      </a:pPr>
                      <a:r>
                        <a:rPr lang="ru-RU" sz="2000" b="1" dirty="0">
                          <a:effectLst/>
                          <a:latin typeface="Times New Roman" panose="02020603050405020304" pitchFamily="18" charset="0"/>
                          <a:cs typeface="Times New Roman" panose="02020603050405020304" pitchFamily="18" charset="0"/>
                        </a:rPr>
                        <a:t>терапевт</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tc>
                  <a:txBody>
                    <a:bodyPr/>
                    <a:lstStyle/>
                    <a:p>
                      <a:pPr algn="ctr">
                        <a:lnSpc>
                          <a:spcPct val="107000"/>
                        </a:lnSpc>
                        <a:spcAft>
                          <a:spcPts val="0"/>
                        </a:spcAft>
                      </a:pPr>
                      <a:r>
                        <a:rPr lang="ru-RU" sz="2000" b="1" dirty="0">
                          <a:effectLst/>
                          <a:latin typeface="Times New Roman" panose="02020603050405020304" pitchFamily="18" charset="0"/>
                          <a:cs typeface="Times New Roman" panose="02020603050405020304" pitchFamily="18" charset="0"/>
                        </a:rPr>
                        <a:t>54,6</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514" marR="54514" marT="0" marB="0"/>
                </a:tc>
                <a:extLst>
                  <a:ext uri="{0D108BD9-81ED-4DB2-BD59-A6C34878D82A}">
                    <a16:rowId xmlns:a16="http://schemas.microsoft.com/office/drawing/2014/main" xmlns="" val="2759514606"/>
                  </a:ext>
                </a:extLst>
              </a:tr>
            </a:tbl>
          </a:graphicData>
        </a:graphic>
      </p:graphicFrame>
    </p:spTree>
    <p:extLst>
      <p:ext uri="{BB962C8B-B14F-4D97-AF65-F5344CB8AC3E}">
        <p14:creationId xmlns:p14="http://schemas.microsoft.com/office/powerpoint/2010/main" val="407502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79512" y="476672"/>
            <a:ext cx="8640960" cy="1754326"/>
          </a:xfrm>
          <a:prstGeom prst="rect">
            <a:avLst/>
          </a:prstGeom>
        </p:spPr>
        <p:txBody>
          <a:bodyPr wrap="square">
            <a:spAutoFit/>
          </a:bodyPr>
          <a:lstStyle/>
          <a:p>
            <a:pPr lvl="0"/>
            <a:endParaRPr lang="ru-RU" dirty="0" smtClean="0"/>
          </a:p>
          <a:p>
            <a:pPr lvl="0"/>
            <a:r>
              <a:rPr lang="ru-RU" sz="2400" dirty="0" smtClean="0">
                <a:latin typeface="Times New Roman" panose="02020603050405020304" pitchFamily="18" charset="0"/>
                <a:cs typeface="Times New Roman" panose="02020603050405020304" pitchFamily="18" charset="0"/>
              </a:rPr>
              <a:t>6. </a:t>
            </a:r>
            <a:r>
              <a:rPr lang="ru-RU" sz="2400" b="1" dirty="0" smtClean="0">
                <a:latin typeface="Times New Roman" panose="02020603050405020304" pitchFamily="18" charset="0"/>
                <a:cs typeface="Times New Roman" panose="02020603050405020304" pitchFamily="18" charset="0"/>
              </a:rPr>
              <a:t>1976 </a:t>
            </a:r>
            <a:r>
              <a:rPr lang="ru-RU" sz="2400" b="1" dirty="0">
                <a:latin typeface="Times New Roman" panose="02020603050405020304" pitchFamily="18" charset="0"/>
                <a:cs typeface="Times New Roman" panose="02020603050405020304" pitchFamily="18" charset="0"/>
              </a:rPr>
              <a:t>г. </a:t>
            </a:r>
            <a:r>
              <a:rPr lang="ru-RU" sz="2400"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Первый почетный гражданин Европы </a:t>
            </a:r>
            <a:r>
              <a:rPr lang="ru-RU" sz="2400" dirty="0">
                <a:latin typeface="Times New Roman" panose="02020603050405020304" pitchFamily="18" charset="0"/>
                <a:cs typeface="Times New Roman" panose="02020603050405020304" pitchFamily="18" charset="0"/>
              </a:rPr>
              <a:t>(признание Европейского Совета). </a:t>
            </a:r>
            <a:r>
              <a:rPr lang="ru-RU" sz="2400" dirty="0" smtClean="0">
                <a:latin typeface="Times New Roman" panose="02020603050405020304" pitchFamily="18" charset="0"/>
                <a:cs typeface="Times New Roman" panose="02020603050405020304" pitchFamily="18" charset="0"/>
              </a:rPr>
              <a:t> Выпущена </a:t>
            </a:r>
            <a:r>
              <a:rPr lang="ru-RU" sz="2400" dirty="0">
                <a:latin typeface="Times New Roman" panose="02020603050405020304" pitchFamily="18" charset="0"/>
                <a:cs typeface="Times New Roman" panose="02020603050405020304" pitchFamily="18" charset="0"/>
              </a:rPr>
              <a:t>марка в честь Первого почётного гражданина </a:t>
            </a:r>
            <a:r>
              <a:rPr lang="ru-RU" sz="2400" dirty="0" smtClean="0">
                <a:latin typeface="Times New Roman" panose="02020603050405020304" pitchFamily="18" charset="0"/>
                <a:cs typeface="Times New Roman" panose="02020603050405020304" pitchFamily="18" charset="0"/>
              </a:rPr>
              <a:t>Европы</a:t>
            </a:r>
          </a:p>
          <a:p>
            <a:pPr lvl="0"/>
            <a:endParaRPr lang="ru-RU" dirty="0"/>
          </a:p>
        </p:txBody>
      </p:sp>
      <p:pic>
        <p:nvPicPr>
          <p:cNvPr id="4098" name="Рисунок 13" descr="https://upload.wikimedia.org/wikipedia/commons/thumb/9/92/DBP_1977_926_Jean_Monnet.jpg/220px-DBP_1977_926_Jean_Mon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7"/>
            <a:ext cx="7992888" cy="453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886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771077342"/>
              </p:ext>
            </p:extLst>
          </p:nvPr>
        </p:nvGraphicFramePr>
        <p:xfrm>
          <a:off x="179512" y="275134"/>
          <a:ext cx="8640960" cy="2070472"/>
        </p:xfrm>
        <a:graphic>
          <a:graphicData uri="http://schemas.openxmlformats.org/drawingml/2006/table">
            <a:tbl>
              <a:tblPr firstRow="1" firstCol="1" bandRow="1">
                <a:tableStyleId>{5C22544A-7EE6-4342-B048-85BDC9FD1C3A}</a:tableStyleId>
              </a:tblPr>
              <a:tblGrid>
                <a:gridCol w="8640960">
                  <a:extLst>
                    <a:ext uri="{9D8B030D-6E8A-4147-A177-3AD203B41FA5}">
                      <a16:colId xmlns:a16="http://schemas.microsoft.com/office/drawing/2014/main" xmlns="" val="20000"/>
                    </a:ext>
                  </a:extLst>
                </a:gridCol>
              </a:tblGrid>
              <a:tr h="1176646">
                <a:tc>
                  <a:txBody>
                    <a:bodyPr/>
                    <a:lstStyle/>
                    <a:p>
                      <a:pPr algn="l">
                        <a:lnSpc>
                          <a:spcPct val="115000"/>
                        </a:lnSpc>
                        <a:spcAft>
                          <a:spcPts val="1000"/>
                        </a:spcAft>
                      </a:pPr>
                      <a:r>
                        <a:rPr lang="ru-RU" sz="1400" dirty="0">
                          <a:effectLst/>
                        </a:rPr>
                        <a:t>                               </a:t>
                      </a:r>
                      <a:r>
                        <a:rPr lang="en-US" sz="1400" dirty="0">
                          <a:effectLst/>
                        </a:rPr>
                        <a:t>           </a:t>
                      </a:r>
                      <a:r>
                        <a:rPr lang="ru-RU" sz="11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820591">
                <a:tc>
                  <a:txBody>
                    <a:bodyPr/>
                    <a:lstStyle/>
                    <a:p>
                      <a:pPr algn="ctr">
                        <a:lnSpc>
                          <a:spcPct val="115000"/>
                        </a:lnSpc>
                        <a:spcAft>
                          <a:spcPts val="0"/>
                        </a:spcAft>
                      </a:pPr>
                      <a:endParaRPr lang="ru-RU" sz="2000" b="1" dirty="0" smtClean="0">
                        <a:effectLst/>
                      </a:endParaRPr>
                    </a:p>
                    <a:p>
                      <a:pPr algn="ctr">
                        <a:lnSpc>
                          <a:spcPct val="115000"/>
                        </a:lnSpc>
                        <a:spcAft>
                          <a:spcPts val="0"/>
                        </a:spcAft>
                      </a:pPr>
                      <a:r>
                        <a:rPr lang="en-US" sz="2000" b="1" dirty="0" smtClean="0">
                          <a:effectLst/>
                        </a:rPr>
                        <a:t>ERASMUS</a:t>
                      </a:r>
                      <a:r>
                        <a:rPr lang="en-US" sz="2000" b="1" dirty="0">
                          <a:effectLst/>
                        </a:rPr>
                        <a:t>+ PROGRAMME – JEAN MONNET </a:t>
                      </a:r>
                      <a:r>
                        <a:rPr lang="en-US" sz="2000" b="1" dirty="0" smtClean="0">
                          <a:effectLst/>
                        </a:rPr>
                        <a:t>MODULES</a:t>
                      </a:r>
                      <a:endParaRPr lang="ru-RU" sz="2000" b="1" dirty="0" smtClean="0">
                        <a:effectLst/>
                      </a:endParaRPr>
                    </a:p>
                    <a:p>
                      <a:pPr algn="ctr">
                        <a:lnSpc>
                          <a:spcPct val="115000"/>
                        </a:lnSpc>
                        <a:spcAft>
                          <a:spcPts val="0"/>
                        </a:spcAft>
                      </a:pPr>
                      <a:endParaRPr lang="ru-RU"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pic>
        <p:nvPicPr>
          <p:cNvPr id="7"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302433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2" descr="Картинки по запросу МГУ Огаре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9278"/>
            <a:ext cx="3096344"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16"/>
          <p:cNvSpPr>
            <a:spLocks/>
          </p:cNvSpPr>
          <p:nvPr/>
        </p:nvSpPr>
        <p:spPr bwMode="auto">
          <a:xfrm>
            <a:off x="3563888" y="6185255"/>
            <a:ext cx="2592287" cy="651204"/>
          </a:xfrm>
          <a:prstGeom prst="rect">
            <a:avLst/>
          </a:prstGeom>
          <a:solidFill>
            <a:srgbClr val="4472C4"/>
          </a:solidFill>
          <a:ln w="12700" algn="ctr">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smtClean="0">
                <a:ln>
                  <a:noFill/>
                </a:ln>
                <a:solidFill>
                  <a:srgbClr val="FFFFFF"/>
                </a:solidFill>
                <a:effectLst/>
                <a:latin typeface="Arial Black" pitchFamily="34" charset="0"/>
                <a:cs typeface="Arial" pitchFamily="34" charset="0"/>
              </a:rPr>
              <a:t>Erasmus </a:t>
            </a:r>
            <a:r>
              <a:rPr kumimoji="0" lang="en-US" sz="2000" b="1" i="0" u="none" strike="noStrike" cap="none" normalizeH="0" baseline="0" dirty="0" smtClean="0">
                <a:ln>
                  <a:noFill/>
                </a:ln>
                <a:solidFill>
                  <a:srgbClr val="FFFFFF"/>
                </a:solidFill>
                <a:effectLst/>
                <a:latin typeface="Arial Black" pitchFamily="34"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dirty="0" smtClean="0"/>
          </a:p>
          <a:p>
            <a:pPr marL="342900" indent="-342900" algn="ctr">
              <a:buAutoNum type="arabicParenR"/>
            </a:pPr>
            <a:endParaRPr lang="ru-RU" sz="1700" b="1" dirty="0">
              <a:effectLst/>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85" y="0"/>
            <a:ext cx="9071429" cy="6858000"/>
          </a:xfrm>
          <a:prstGeom prst="rect">
            <a:avLst/>
          </a:prstGeom>
        </p:spPr>
      </p:pic>
    </p:spTree>
    <p:extLst>
      <p:ext uri="{BB962C8B-B14F-4D97-AF65-F5344CB8AC3E}">
        <p14:creationId xmlns:p14="http://schemas.microsoft.com/office/powerpoint/2010/main" val="194202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16"/>
          <p:cNvSpPr>
            <a:spLocks/>
          </p:cNvSpPr>
          <p:nvPr/>
        </p:nvSpPr>
        <p:spPr bwMode="auto">
          <a:xfrm>
            <a:off x="3563888" y="6185255"/>
            <a:ext cx="2592287" cy="651204"/>
          </a:xfrm>
          <a:prstGeom prst="rect">
            <a:avLst/>
          </a:prstGeom>
          <a:solidFill>
            <a:srgbClr val="4472C4"/>
          </a:solidFill>
          <a:ln w="12700" algn="ctr">
            <a:solidFill>
              <a:srgbClr val="4472C4"/>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1" u="none" strike="noStrike" cap="none" normalizeH="0" baseline="0" dirty="0" smtClean="0">
                <a:ln>
                  <a:noFill/>
                </a:ln>
                <a:solidFill>
                  <a:srgbClr val="FFFFFF"/>
                </a:solidFill>
                <a:effectLst/>
                <a:latin typeface="Arial Black" pitchFamily="34" charset="0"/>
                <a:cs typeface="Arial" pitchFamily="34" charset="0"/>
              </a:rPr>
              <a:t>Erasmus </a:t>
            </a:r>
            <a:r>
              <a:rPr kumimoji="0" lang="en-US" sz="2000" b="1" i="0" u="none" strike="noStrike" cap="none" normalizeH="0" baseline="0" dirty="0" smtClean="0">
                <a:ln>
                  <a:noFill/>
                </a:ln>
                <a:solidFill>
                  <a:srgbClr val="FFFFFF"/>
                </a:solidFill>
                <a:effectLst/>
                <a:latin typeface="Arial Black" pitchFamily="34"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smtClean="0"/>
          </a:p>
          <a:p>
            <a:pPr marL="342900" indent="-342900" algn="ctr">
              <a:buAutoNum type="arabicParenR"/>
            </a:pPr>
            <a:endParaRPr lang="ru-RU" sz="1700" b="1" dirty="0">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6768752"/>
          </a:xfrm>
          <a:prstGeom prst="rect">
            <a:avLst/>
          </a:prstGeom>
        </p:spPr>
      </p:pic>
    </p:spTree>
    <p:extLst>
      <p:ext uri="{BB962C8B-B14F-4D97-AF65-F5344CB8AC3E}">
        <p14:creationId xmlns:p14="http://schemas.microsoft.com/office/powerpoint/2010/main" val="11622871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smtClean="0"/>
          </a:p>
          <a:p>
            <a:pPr marL="342900" indent="-342900" algn="ctr">
              <a:buAutoNum type="arabicParenR"/>
            </a:pPr>
            <a:endParaRPr lang="ru-RU" sz="1700" b="1" dirty="0">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8" y="562286"/>
            <a:ext cx="8935961" cy="5531009"/>
          </a:xfrm>
          <a:prstGeom prst="rect">
            <a:avLst/>
          </a:prstGeom>
        </p:spPr>
      </p:pic>
    </p:spTree>
    <p:extLst>
      <p:ext uri="{BB962C8B-B14F-4D97-AF65-F5344CB8AC3E}">
        <p14:creationId xmlns:p14="http://schemas.microsoft.com/office/powerpoint/2010/main" val="35928399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smtClean="0"/>
          </a:p>
          <a:p>
            <a:pPr marL="342900" indent="-342900" algn="ctr">
              <a:buAutoNum type="arabicParenR"/>
            </a:pPr>
            <a:endParaRPr lang="ru-RU" sz="1700" b="1" dirty="0">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1"/>
            <a:ext cx="9144000" cy="5904656"/>
          </a:xfrm>
          <a:prstGeom prst="rect">
            <a:avLst/>
          </a:prstGeom>
        </p:spPr>
      </p:pic>
    </p:spTree>
    <p:extLst>
      <p:ext uri="{BB962C8B-B14F-4D97-AF65-F5344CB8AC3E}">
        <p14:creationId xmlns:p14="http://schemas.microsoft.com/office/powerpoint/2010/main" val="14950141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92088"/>
          </a:xfrm>
        </p:spPr>
        <p:txBody>
          <a:bodyPr>
            <a:normAutofit/>
          </a:bodyPr>
          <a:lstStyle/>
          <a:p>
            <a:r>
              <a:rPr lang="ru-RU" sz="2000" dirty="0" smtClean="0">
                <a:latin typeface="Arial Black" panose="020B0A04020102020204" pitchFamily="34" charset="0"/>
              </a:rPr>
              <a:t>ОТВЕТСТВЕННЫЕ СТРУКТУРЫ, </a:t>
            </a:r>
            <a:br>
              <a:rPr lang="ru-RU" sz="2000" dirty="0" smtClean="0">
                <a:latin typeface="Arial Black" panose="020B0A04020102020204" pitchFamily="34" charset="0"/>
              </a:rPr>
            </a:br>
            <a:r>
              <a:rPr lang="ru-RU" sz="2000" dirty="0" smtClean="0">
                <a:latin typeface="Arial Black" panose="020B0A04020102020204" pitchFamily="34" charset="0"/>
              </a:rPr>
              <a:t>РЕГУЛИРУЮЩИЕ РАБОТУ ПО РАЗВИТИЮ КСО</a:t>
            </a:r>
            <a:endParaRPr lang="ru-RU" sz="2000" dirty="0">
              <a:latin typeface="Arial Black" panose="020B0A040201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37402952"/>
              </p:ext>
            </p:extLst>
          </p:nvPr>
        </p:nvGraphicFramePr>
        <p:xfrm>
          <a:off x="3339" y="836713"/>
          <a:ext cx="8856984" cy="6205149"/>
        </p:xfrm>
        <a:graphic>
          <a:graphicData uri="http://schemas.openxmlformats.org/drawingml/2006/table">
            <a:tbl>
              <a:tblPr firstRow="1" firstCol="1" bandRow="1">
                <a:tableStyleId>{5C22544A-7EE6-4342-B048-85BDC9FD1C3A}</a:tableStyleId>
              </a:tblPr>
              <a:tblGrid>
                <a:gridCol w="2048381"/>
                <a:gridCol w="6808603"/>
              </a:tblGrid>
              <a:tr h="576063">
                <a:tc>
                  <a:txBody>
                    <a:bodyPr/>
                    <a:lstStyle/>
                    <a:p>
                      <a:pPr algn="ctr">
                        <a:lnSpc>
                          <a:spcPct val="115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Страна</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nchor="ctr"/>
                </a:tc>
                <a:tc>
                  <a:txBody>
                    <a:bodyPr/>
                    <a:lstStyle/>
                    <a:p>
                      <a:pPr algn="ctr">
                        <a:lnSpc>
                          <a:spcPct val="115000"/>
                        </a:lnSpc>
                        <a:spcAft>
                          <a:spcPts val="0"/>
                        </a:spcAft>
                      </a:pPr>
                      <a:r>
                        <a:rPr lang="ru-RU" sz="1600" b="1" dirty="0">
                          <a:solidFill>
                            <a:schemeClr val="tx1"/>
                          </a:solidFill>
                          <a:effectLst/>
                          <a:latin typeface="Times New Roman" panose="02020603050405020304" pitchFamily="18" charset="0"/>
                          <a:cs typeface="Times New Roman" panose="02020603050405020304" pitchFamily="18" charset="0"/>
                        </a:rPr>
                        <a:t>Ответственные структуры,</a:t>
                      </a:r>
                    </a:p>
                    <a:p>
                      <a:pPr algn="ctr">
                        <a:lnSpc>
                          <a:spcPct val="115000"/>
                        </a:lnSpc>
                        <a:spcAft>
                          <a:spcPts val="0"/>
                        </a:spcAft>
                      </a:pPr>
                      <a:r>
                        <a:rPr lang="ru-RU" sz="1600" b="1" dirty="0">
                          <a:solidFill>
                            <a:schemeClr val="tx1"/>
                          </a:solidFill>
                          <a:effectLst/>
                          <a:latin typeface="Times New Roman" panose="02020603050405020304" pitchFamily="18" charset="0"/>
                          <a:cs typeface="Times New Roman" panose="02020603050405020304" pitchFamily="18" charset="0"/>
                        </a:rPr>
                        <a:t>законодательные акты и нормативные документы</a:t>
                      </a:r>
                      <a:endParaRPr lang="ru-RU"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nchor="ctr"/>
                </a:tc>
              </a:tr>
              <a:tr h="1448674">
                <a:tc>
                  <a:txBody>
                    <a:bodyPr/>
                    <a:lstStyle/>
                    <a:p>
                      <a:pPr algn="ctr">
                        <a:lnSpc>
                          <a:spcPct val="115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Болгария</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tc>
                <a:tc>
                  <a:txBody>
                    <a:bodyPr/>
                    <a:lstStyle/>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труда и социальной политики:</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«Условия труда, управление кризисами, альтернативная военная служба».</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окружающей среды и водных ресурсов: руководство «Превентивные меры».</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сельского и лесного хозяйства.</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государственного управления.</a:t>
                      </a:r>
                      <a:endParaRPr lang="ru-RU" sz="1400" b="1" dirty="0">
                        <a:effectLst/>
                        <a:latin typeface="Times New Roman" panose="02020603050405020304" pitchFamily="18" charset="0"/>
                        <a:ea typeface="Calibri"/>
                        <a:cs typeface="Times New Roman" panose="02020603050405020304" pitchFamily="18" charset="0"/>
                      </a:endParaRPr>
                    </a:p>
                  </a:txBody>
                  <a:tcPr marL="56686" marR="56686" marT="0" marB="0"/>
                </a:tc>
              </a:tr>
              <a:tr h="625941">
                <a:tc>
                  <a:txBody>
                    <a:bodyPr/>
                    <a:lstStyle/>
                    <a:p>
                      <a:pPr algn="ctr">
                        <a:lnSpc>
                          <a:spcPct val="115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Хорватия</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tc>
                <a:tc>
                  <a:txBody>
                    <a:bodyPr/>
                    <a:lstStyle/>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Управление по международной экономической кооперации.</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Департамент международных отношений.</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Министерства экономики, труда и предпринимательства.</a:t>
                      </a:r>
                      <a:endParaRPr lang="ru-RU" sz="1400" b="1" dirty="0">
                        <a:effectLst/>
                        <a:latin typeface="Times New Roman" panose="02020603050405020304" pitchFamily="18" charset="0"/>
                        <a:ea typeface="Calibri"/>
                        <a:cs typeface="Times New Roman" panose="02020603050405020304" pitchFamily="18" charset="0"/>
                      </a:endParaRPr>
                    </a:p>
                  </a:txBody>
                  <a:tcPr marL="56686" marR="56686" marT="0" marB="0"/>
                </a:tc>
              </a:tr>
              <a:tr h="208647">
                <a:tc>
                  <a:txBody>
                    <a:bodyPr/>
                    <a:lstStyle/>
                    <a:p>
                      <a:pPr algn="ctr">
                        <a:lnSpc>
                          <a:spcPct val="115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Венгрия</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tc>
                <a:tc>
                  <a:txBody>
                    <a:bodyPr/>
                    <a:lstStyle/>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экономики и транспорта, директор по КСО.</a:t>
                      </a:r>
                      <a:endParaRPr lang="ru-RU" sz="1400" b="1" dirty="0">
                        <a:effectLst/>
                        <a:latin typeface="Times New Roman" panose="02020603050405020304" pitchFamily="18" charset="0"/>
                        <a:ea typeface="Calibri"/>
                        <a:cs typeface="Times New Roman" panose="02020603050405020304" pitchFamily="18" charset="0"/>
                      </a:endParaRPr>
                    </a:p>
                  </a:txBody>
                  <a:tcPr marL="56686" marR="56686" marT="0" marB="0"/>
                </a:tc>
              </a:tr>
              <a:tr h="2276487">
                <a:tc>
                  <a:txBody>
                    <a:bodyPr/>
                    <a:lstStyle/>
                    <a:p>
                      <a:pPr algn="ctr">
                        <a:lnSpc>
                          <a:spcPct val="115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Литва</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tc>
                <a:tc>
                  <a:txBody>
                    <a:bodyPr/>
                    <a:lstStyle/>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Ответственные подразделения/лица:</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социальной защиты и труда:</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Департамент по труду (заместитель директора);</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Департамент по трудовым отношениям и оплате; отдел рынка труда;</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Комиссия по координации агентств по КСО.</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окружающей среды:</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Ответственный за стратегию устойчивого развития.</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экономики:</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Управление предпринимательством.</a:t>
                      </a:r>
                    </a:p>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Национальная комиссия по устойчивому развитию.</a:t>
                      </a:r>
                      <a:endParaRPr lang="ru-RU" sz="1400" b="1" dirty="0">
                        <a:effectLst/>
                        <a:latin typeface="Times New Roman" panose="02020603050405020304" pitchFamily="18" charset="0"/>
                        <a:ea typeface="Calibri"/>
                        <a:cs typeface="Times New Roman" panose="02020603050405020304" pitchFamily="18" charset="0"/>
                      </a:endParaRPr>
                    </a:p>
                  </a:txBody>
                  <a:tcPr marL="56686" marR="56686" marT="0" marB="0"/>
                </a:tc>
              </a:tr>
              <a:tr h="208647">
                <a:tc>
                  <a:txBody>
                    <a:bodyPr/>
                    <a:lstStyle/>
                    <a:p>
                      <a:pPr algn="ctr">
                        <a:lnSpc>
                          <a:spcPct val="115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Польша</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tc>
                <a:tc>
                  <a:txBody>
                    <a:bodyPr/>
                    <a:lstStyle/>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труда и социальной политики.</a:t>
                      </a:r>
                      <a:endParaRPr lang="ru-RU" sz="1400" b="1" dirty="0">
                        <a:effectLst/>
                        <a:latin typeface="Times New Roman" panose="02020603050405020304" pitchFamily="18" charset="0"/>
                        <a:ea typeface="Calibri"/>
                        <a:cs typeface="Times New Roman" panose="02020603050405020304" pitchFamily="18" charset="0"/>
                      </a:endParaRPr>
                    </a:p>
                  </a:txBody>
                  <a:tcPr marL="56686" marR="56686" marT="0" marB="0"/>
                </a:tc>
              </a:tr>
              <a:tr h="214327">
                <a:tc>
                  <a:txBody>
                    <a:bodyPr/>
                    <a:lstStyle/>
                    <a:p>
                      <a:pPr algn="ctr">
                        <a:lnSpc>
                          <a:spcPct val="115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Словакия</a:t>
                      </a:r>
                      <a:endParaRPr lang="ru-RU"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6686" marR="56686" marT="0" marB="0"/>
                </a:tc>
                <a:tc>
                  <a:txBody>
                    <a:bodyPr/>
                    <a:lstStyle/>
                    <a:p>
                      <a:pPr algn="just">
                        <a:lnSpc>
                          <a:spcPct val="115000"/>
                        </a:lnSpc>
                        <a:spcAft>
                          <a:spcPts val="0"/>
                        </a:spcAft>
                      </a:pPr>
                      <a:r>
                        <a:rPr lang="ru-RU" sz="1400" b="1" dirty="0">
                          <a:effectLst/>
                          <a:latin typeface="Times New Roman" panose="02020603050405020304" pitchFamily="18" charset="0"/>
                          <a:cs typeface="Times New Roman" panose="02020603050405020304" pitchFamily="18" charset="0"/>
                        </a:rPr>
                        <a:t>Министерство социальных дел и семьи.</a:t>
                      </a:r>
                      <a:endParaRPr lang="ru-RU" sz="1400" b="1" dirty="0">
                        <a:effectLst/>
                        <a:latin typeface="Times New Roman" panose="02020603050405020304" pitchFamily="18" charset="0"/>
                        <a:ea typeface="Calibri"/>
                        <a:cs typeface="Times New Roman" panose="02020603050405020304" pitchFamily="18" charset="0"/>
                      </a:endParaRPr>
                    </a:p>
                  </a:txBody>
                  <a:tcPr marL="56686" marR="56686" marT="0" marB="0"/>
                </a:tc>
              </a:tr>
            </a:tbl>
          </a:graphicData>
        </a:graphic>
      </p:graphicFrame>
    </p:spTree>
    <p:extLst>
      <p:ext uri="{BB962C8B-B14F-4D97-AF65-F5344CB8AC3E}">
        <p14:creationId xmlns:p14="http://schemas.microsoft.com/office/powerpoint/2010/main" val="3974247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1600" dirty="0" smtClean="0">
                <a:latin typeface="Arial Black" panose="020B0A04020102020204" pitchFamily="34" charset="0"/>
              </a:rPr>
              <a:t>МЕРЫ ГОСУДАРСТВЕННОЙ ПОЛИТИКИ В ОБЛАСТИ </a:t>
            </a:r>
            <a:br>
              <a:rPr lang="ru-RU" sz="1600" dirty="0" smtClean="0">
                <a:latin typeface="Arial Black" panose="020B0A04020102020204" pitchFamily="34" charset="0"/>
              </a:rPr>
            </a:br>
            <a:r>
              <a:rPr lang="ru-RU" sz="1600" dirty="0" smtClean="0">
                <a:latin typeface="Arial Black" panose="020B0A04020102020204" pitchFamily="34" charset="0"/>
              </a:rPr>
              <a:t>КОРПОРАТИВНОЙ СОЦИАЛЬНОЙ ОТВЕТСТВЕННОСТИ </a:t>
            </a:r>
            <a:endParaRPr lang="ru-RU" sz="1600" dirty="0">
              <a:latin typeface="Arial Black" panose="020B0A040201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85217303"/>
              </p:ext>
            </p:extLst>
          </p:nvPr>
        </p:nvGraphicFramePr>
        <p:xfrm>
          <a:off x="107504" y="1036603"/>
          <a:ext cx="8856984" cy="11777472"/>
        </p:xfrm>
        <a:graphic>
          <a:graphicData uri="http://schemas.openxmlformats.org/drawingml/2006/table">
            <a:tbl>
              <a:tblPr firstRow="1" firstCol="1" bandRow="1">
                <a:tableStyleId>{5C22544A-7EE6-4342-B048-85BDC9FD1C3A}</a:tableStyleId>
              </a:tblPr>
              <a:tblGrid>
                <a:gridCol w="2257475"/>
                <a:gridCol w="6599509"/>
              </a:tblGrid>
              <a:tr h="292694">
                <a:tc>
                  <a:txBody>
                    <a:bodyPr/>
                    <a:lstStyle/>
                    <a:p>
                      <a:pPr algn="ctr">
                        <a:lnSpc>
                          <a:spcPct val="115000"/>
                        </a:lnSpc>
                        <a:spcAft>
                          <a:spcPts val="0"/>
                        </a:spcAft>
                      </a:pPr>
                      <a:r>
                        <a:rPr lang="ru-RU" sz="1200" dirty="0">
                          <a:effectLst/>
                        </a:rPr>
                        <a:t>Меры</a:t>
                      </a:r>
                    </a:p>
                    <a:p>
                      <a:pPr algn="ctr">
                        <a:lnSpc>
                          <a:spcPct val="115000"/>
                        </a:lnSpc>
                        <a:spcAft>
                          <a:spcPts val="0"/>
                        </a:spcAft>
                      </a:pPr>
                      <a:r>
                        <a:rPr lang="ru-RU" sz="1200" dirty="0">
                          <a:effectLst/>
                        </a:rPr>
                        <a:t>государственного</a:t>
                      </a:r>
                    </a:p>
                    <a:p>
                      <a:pPr algn="ctr">
                        <a:lnSpc>
                          <a:spcPct val="115000"/>
                        </a:lnSpc>
                        <a:spcAft>
                          <a:spcPts val="0"/>
                        </a:spcAft>
                      </a:pPr>
                      <a:r>
                        <a:rPr lang="ru-RU" sz="1200" dirty="0">
                          <a:effectLst/>
                        </a:rPr>
                        <a:t>регулирования</a:t>
                      </a:r>
                      <a:endParaRPr lang="ru-RU" sz="1200" dirty="0">
                        <a:effectLst/>
                        <a:latin typeface="Calibri"/>
                        <a:ea typeface="Calibri"/>
                        <a:cs typeface="Times New Roman"/>
                      </a:endParaRPr>
                    </a:p>
                  </a:txBody>
                  <a:tcPr marL="18682" marR="18682" marT="0" marB="0" anchor="ctr"/>
                </a:tc>
                <a:tc>
                  <a:txBody>
                    <a:bodyPr/>
                    <a:lstStyle/>
                    <a:p>
                      <a:pPr algn="ctr">
                        <a:lnSpc>
                          <a:spcPct val="115000"/>
                        </a:lnSpc>
                        <a:spcAft>
                          <a:spcPts val="0"/>
                        </a:spcAft>
                      </a:pPr>
                      <a:r>
                        <a:rPr lang="ru-RU" sz="1200" dirty="0">
                          <a:effectLst/>
                        </a:rPr>
                        <a:t>Примеры практических действий</a:t>
                      </a:r>
                      <a:endParaRPr lang="ru-RU" sz="1200" dirty="0">
                        <a:effectLst/>
                        <a:latin typeface="Calibri"/>
                        <a:ea typeface="Calibri"/>
                        <a:cs typeface="Times New Roman"/>
                      </a:endParaRPr>
                    </a:p>
                  </a:txBody>
                  <a:tcPr marL="18682" marR="18682" marT="0" marB="0" anchor="ctr"/>
                </a:tc>
              </a:tr>
              <a:tr h="93679">
                <a:tc gridSpan="2">
                  <a:txBody>
                    <a:bodyPr/>
                    <a:lstStyle/>
                    <a:p>
                      <a:pPr algn="ctr">
                        <a:lnSpc>
                          <a:spcPct val="115000"/>
                        </a:lnSpc>
                        <a:spcAft>
                          <a:spcPts val="0"/>
                        </a:spcAft>
                      </a:pPr>
                      <a:r>
                        <a:rPr lang="ru-RU" sz="1200" dirty="0">
                          <a:effectLst/>
                        </a:rPr>
                        <a:t>Мягкие</a:t>
                      </a:r>
                      <a:endParaRPr lang="ru-RU" sz="1200" dirty="0">
                        <a:effectLst/>
                        <a:latin typeface="Calibri"/>
                        <a:ea typeface="Calibri"/>
                        <a:cs typeface="Times New Roman"/>
                      </a:endParaRPr>
                    </a:p>
                  </a:txBody>
                  <a:tcPr marL="18682" marR="18682" marT="0" marB="0" anchor="ctr"/>
                </a:tc>
                <a:tc hMerge="1">
                  <a:txBody>
                    <a:bodyPr/>
                    <a:lstStyle/>
                    <a:p>
                      <a:endParaRPr lang="ru-RU"/>
                    </a:p>
                  </a:txBody>
                  <a:tcPr/>
                </a:tc>
              </a:tr>
              <a:tr h="690723">
                <a:tc>
                  <a:txBody>
                    <a:bodyPr/>
                    <a:lstStyle/>
                    <a:p>
                      <a:pPr algn="just">
                        <a:lnSpc>
                          <a:spcPct val="115000"/>
                        </a:lnSpc>
                        <a:spcAft>
                          <a:spcPts val="0"/>
                        </a:spcAft>
                      </a:pPr>
                      <a:r>
                        <a:rPr lang="ru-RU" sz="1200">
                          <a:effectLst/>
                        </a:rPr>
                        <a:t>1. Информирование общественности о роли КСО в развитии общества и лучших практиках социально-ответственного бизнеса.</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Определение и популяризация компаний-лидеров в области КСО.</a:t>
                      </a:r>
                    </a:p>
                    <a:p>
                      <a:pPr algn="just">
                        <a:lnSpc>
                          <a:spcPct val="115000"/>
                        </a:lnSpc>
                        <a:spcAft>
                          <a:spcPts val="0"/>
                        </a:spcAft>
                      </a:pPr>
                      <a:r>
                        <a:rPr lang="ru-RU" sz="1200" dirty="0">
                          <a:effectLst/>
                        </a:rPr>
                        <a:t>Разработка предложений и поддержка инициатив компаний /партнерских проектов в области КСО.</a:t>
                      </a:r>
                    </a:p>
                    <a:p>
                      <a:pPr algn="just">
                        <a:lnSpc>
                          <a:spcPct val="115000"/>
                        </a:lnSpc>
                        <a:spcAft>
                          <a:spcPts val="0"/>
                        </a:spcAft>
                      </a:pPr>
                      <a:r>
                        <a:rPr lang="ru-RU" sz="1200" dirty="0">
                          <a:effectLst/>
                        </a:rPr>
                        <a:t>Пропаганда КСО через веб-сайты, публикации, специализированные издания.</a:t>
                      </a:r>
                    </a:p>
                    <a:p>
                      <a:pPr algn="just">
                        <a:lnSpc>
                          <a:spcPct val="115000"/>
                        </a:lnSpc>
                        <a:spcAft>
                          <a:spcPts val="0"/>
                        </a:spcAft>
                      </a:pPr>
                      <a:r>
                        <a:rPr lang="ru-RU" sz="1200" dirty="0">
                          <a:effectLst/>
                        </a:rPr>
                        <a:t>Организация диалога бизнеса, гражданского общества.</a:t>
                      </a:r>
                    </a:p>
                    <a:p>
                      <a:pPr algn="just">
                        <a:lnSpc>
                          <a:spcPct val="115000"/>
                        </a:lnSpc>
                        <a:spcAft>
                          <a:spcPts val="0"/>
                        </a:spcAft>
                      </a:pPr>
                      <a:r>
                        <a:rPr lang="ru-RU" sz="1200" dirty="0">
                          <a:effectLst/>
                        </a:rPr>
                        <a:t>Государства по реализации КСО.</a:t>
                      </a:r>
                    </a:p>
                    <a:p>
                      <a:pPr algn="just">
                        <a:lnSpc>
                          <a:spcPct val="115000"/>
                        </a:lnSpc>
                        <a:spcAft>
                          <a:spcPts val="0"/>
                        </a:spcAft>
                      </a:pPr>
                      <a:r>
                        <a:rPr lang="ru-RU" sz="1200" dirty="0">
                          <a:effectLst/>
                        </a:rPr>
                        <a:t>Обмен успешным практическим опытом и распространение знаний о них.</a:t>
                      </a:r>
                    </a:p>
                    <a:p>
                      <a:pPr algn="just">
                        <a:lnSpc>
                          <a:spcPct val="115000"/>
                        </a:lnSpc>
                        <a:spcAft>
                          <a:spcPts val="0"/>
                        </a:spcAft>
                      </a:pPr>
                      <a:r>
                        <a:rPr lang="ru-RU" sz="1200" dirty="0">
                          <a:effectLst/>
                        </a:rPr>
                        <a:t>Создание специализированных национальных ресурсных центров.</a:t>
                      </a:r>
                      <a:endParaRPr lang="ru-RU" sz="1200" dirty="0">
                        <a:effectLst/>
                        <a:latin typeface="Calibri"/>
                        <a:ea typeface="Calibri"/>
                        <a:cs typeface="Times New Roman"/>
                      </a:endParaRPr>
                    </a:p>
                  </a:txBody>
                  <a:tcPr marL="18682" marR="18682" marT="0" marB="0"/>
                </a:tc>
              </a:tr>
              <a:tr h="93679">
                <a:tc gridSpan="2">
                  <a:txBody>
                    <a:bodyPr/>
                    <a:lstStyle/>
                    <a:p>
                      <a:pPr algn="ctr">
                        <a:lnSpc>
                          <a:spcPct val="115000"/>
                        </a:lnSpc>
                        <a:spcAft>
                          <a:spcPts val="0"/>
                        </a:spcAft>
                      </a:pPr>
                      <a:r>
                        <a:rPr lang="ru-RU" sz="1200" dirty="0">
                          <a:effectLst/>
                        </a:rPr>
                        <a:t>Средние</a:t>
                      </a:r>
                      <a:endParaRPr lang="ru-RU" sz="1200" dirty="0">
                        <a:effectLst/>
                        <a:latin typeface="Calibri"/>
                        <a:ea typeface="Calibri"/>
                        <a:cs typeface="Times New Roman"/>
                      </a:endParaRPr>
                    </a:p>
                  </a:txBody>
                  <a:tcPr marL="18682" marR="18682" marT="0" marB="0"/>
                </a:tc>
                <a:tc hMerge="1">
                  <a:txBody>
                    <a:bodyPr/>
                    <a:lstStyle/>
                    <a:p>
                      <a:endParaRPr lang="ru-RU"/>
                    </a:p>
                  </a:txBody>
                  <a:tcPr/>
                </a:tc>
              </a:tr>
              <a:tr h="1188260">
                <a:tc>
                  <a:txBody>
                    <a:bodyPr/>
                    <a:lstStyle/>
                    <a:p>
                      <a:pPr algn="just">
                        <a:lnSpc>
                          <a:spcPct val="115000"/>
                        </a:lnSpc>
                        <a:spcAft>
                          <a:spcPts val="0"/>
                        </a:spcAft>
                      </a:pPr>
                      <a:r>
                        <a:rPr lang="ru-RU" sz="1200">
                          <a:effectLst/>
                        </a:rPr>
                        <a:t>2. Стимулирование и поддержка добровольных инициатив бизнеса в области КСО</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Агитационная работа по внедрению политики КСО на предприятиях.</a:t>
                      </a:r>
                    </a:p>
                    <a:p>
                      <a:pPr algn="just">
                        <a:lnSpc>
                          <a:spcPct val="115000"/>
                        </a:lnSpc>
                        <a:spcAft>
                          <a:spcPts val="0"/>
                        </a:spcAft>
                      </a:pPr>
                      <a:r>
                        <a:rPr lang="ru-RU" sz="1200" dirty="0">
                          <a:effectLst/>
                        </a:rPr>
                        <a:t>Публикация отчетов по КСО.</a:t>
                      </a:r>
                    </a:p>
                    <a:p>
                      <a:pPr algn="just">
                        <a:lnSpc>
                          <a:spcPct val="115000"/>
                        </a:lnSpc>
                        <a:spcAft>
                          <a:spcPts val="0"/>
                        </a:spcAft>
                      </a:pPr>
                      <a:r>
                        <a:rPr lang="ru-RU" sz="1200" dirty="0">
                          <a:effectLst/>
                        </a:rPr>
                        <a:t>Создание благоприятных условий для обмена опытом и распространения лучших КСО практик.</a:t>
                      </a:r>
                    </a:p>
                    <a:p>
                      <a:pPr algn="just">
                        <a:lnSpc>
                          <a:spcPct val="115000"/>
                        </a:lnSpc>
                        <a:spcAft>
                          <a:spcPts val="0"/>
                        </a:spcAft>
                      </a:pPr>
                      <a:r>
                        <a:rPr lang="ru-RU" sz="1200" dirty="0">
                          <a:effectLst/>
                        </a:rPr>
                        <a:t>Популяризация принципов социально-ответственного инвестирования, экологических стандартов, концепции честной торговли, равных возможностей, </a:t>
                      </a:r>
                      <a:r>
                        <a:rPr lang="ru-RU" sz="1200" dirty="0" err="1">
                          <a:effectLst/>
                        </a:rPr>
                        <a:t>волонтерства</a:t>
                      </a:r>
                      <a:r>
                        <a:rPr lang="ru-RU" sz="1200" dirty="0">
                          <a:effectLst/>
                        </a:rPr>
                        <a:t> и т.д.</a:t>
                      </a:r>
                    </a:p>
                    <a:p>
                      <a:pPr algn="just">
                        <a:lnSpc>
                          <a:spcPct val="115000"/>
                        </a:lnSpc>
                        <a:spcAft>
                          <a:spcPts val="0"/>
                        </a:spcAft>
                      </a:pPr>
                      <a:r>
                        <a:rPr lang="ru-RU" sz="1200" dirty="0">
                          <a:effectLst/>
                        </a:rPr>
                        <a:t>Содействие организации и популяризация деятельности национальных сетей социально-ответственных бизнесов.</a:t>
                      </a:r>
                    </a:p>
                    <a:p>
                      <a:pPr algn="just">
                        <a:lnSpc>
                          <a:spcPct val="115000"/>
                        </a:lnSpc>
                        <a:spcAft>
                          <a:spcPts val="0"/>
                        </a:spcAft>
                      </a:pPr>
                      <a:r>
                        <a:rPr lang="ru-RU" sz="1200" dirty="0">
                          <a:effectLst/>
                        </a:rPr>
                        <a:t>Организация и популяризация партнерств между государством, обществом, бизнесом при реализации КСО.</a:t>
                      </a:r>
                    </a:p>
                    <a:p>
                      <a:pPr algn="just">
                        <a:lnSpc>
                          <a:spcPct val="115000"/>
                        </a:lnSpc>
                        <a:spcAft>
                          <a:spcPts val="0"/>
                        </a:spcAft>
                      </a:pPr>
                      <a:r>
                        <a:rPr lang="ru-RU" sz="1200" dirty="0">
                          <a:effectLst/>
                        </a:rPr>
                        <a:t>Проведение круглых столов по кодексам поведения.</a:t>
                      </a:r>
                    </a:p>
                    <a:p>
                      <a:pPr algn="just">
                        <a:lnSpc>
                          <a:spcPct val="115000"/>
                        </a:lnSpc>
                        <a:spcAft>
                          <a:spcPts val="0"/>
                        </a:spcAft>
                      </a:pPr>
                      <a:r>
                        <a:rPr lang="ru-RU" sz="1200" dirty="0">
                          <a:effectLst/>
                        </a:rPr>
                        <a:t>Поддержка социально ответственного потребления.</a:t>
                      </a:r>
                    </a:p>
                    <a:p>
                      <a:pPr algn="just">
                        <a:lnSpc>
                          <a:spcPct val="115000"/>
                        </a:lnSpc>
                        <a:spcAft>
                          <a:spcPts val="0"/>
                        </a:spcAft>
                      </a:pPr>
                      <a:r>
                        <a:rPr lang="ru-RU" sz="1200" dirty="0">
                          <a:effectLst/>
                        </a:rPr>
                        <a:t>Организация конкурсов по КСО.</a:t>
                      </a:r>
                      <a:endParaRPr lang="ru-RU" sz="1200" dirty="0">
                        <a:effectLst/>
                        <a:latin typeface="Calibri"/>
                        <a:ea typeface="Calibri"/>
                        <a:cs typeface="Times New Roman"/>
                      </a:endParaRPr>
                    </a:p>
                  </a:txBody>
                  <a:tcPr marL="18682" marR="18682" marT="0" marB="0"/>
                </a:tc>
              </a:tr>
              <a:tr h="392201">
                <a:tc>
                  <a:txBody>
                    <a:bodyPr/>
                    <a:lstStyle/>
                    <a:p>
                      <a:pPr algn="just">
                        <a:lnSpc>
                          <a:spcPct val="115000"/>
                        </a:lnSpc>
                        <a:spcAft>
                          <a:spcPts val="0"/>
                        </a:spcAft>
                      </a:pPr>
                      <a:r>
                        <a:rPr lang="ru-RU" sz="1200">
                          <a:effectLst/>
                        </a:rPr>
                        <a:t>3. Обучение, исследовательская и методическая поддержка</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Финансирование программ исследований.</a:t>
                      </a:r>
                    </a:p>
                    <a:p>
                      <a:pPr algn="just">
                        <a:lnSpc>
                          <a:spcPct val="115000"/>
                        </a:lnSpc>
                        <a:spcAft>
                          <a:spcPts val="0"/>
                        </a:spcAft>
                      </a:pPr>
                      <a:r>
                        <a:rPr lang="ru-RU" sz="1200" dirty="0">
                          <a:effectLst/>
                        </a:rPr>
                        <a:t>Поддержка исследовательских партнерских проектов.</a:t>
                      </a:r>
                    </a:p>
                    <a:p>
                      <a:pPr algn="just">
                        <a:lnSpc>
                          <a:spcPct val="115000"/>
                        </a:lnSpc>
                        <a:spcAft>
                          <a:spcPts val="0"/>
                        </a:spcAft>
                      </a:pPr>
                      <a:r>
                        <a:rPr lang="ru-RU" sz="1200" dirty="0">
                          <a:effectLst/>
                        </a:rPr>
                        <a:t>Разработка руководств по КСО и оказание консультационной помощи по применению.</a:t>
                      </a:r>
                    </a:p>
                    <a:p>
                      <a:pPr algn="just">
                        <a:lnSpc>
                          <a:spcPct val="115000"/>
                        </a:lnSpc>
                        <a:spcAft>
                          <a:spcPts val="0"/>
                        </a:spcAft>
                      </a:pPr>
                      <a:r>
                        <a:rPr lang="ru-RU" sz="1200" dirty="0">
                          <a:effectLst/>
                        </a:rPr>
                        <a:t>Организация многосторонних форумов, социологических следований, конкурсов.</a:t>
                      </a:r>
                      <a:endParaRPr lang="ru-RU" sz="1200" dirty="0">
                        <a:effectLst/>
                        <a:latin typeface="Calibri"/>
                        <a:ea typeface="Calibri"/>
                        <a:cs typeface="Times New Roman"/>
                      </a:endParaRPr>
                    </a:p>
                  </a:txBody>
                  <a:tcPr marL="18682" marR="18682" marT="0" marB="0"/>
                </a:tc>
              </a:tr>
              <a:tr h="491708">
                <a:tc>
                  <a:txBody>
                    <a:bodyPr/>
                    <a:lstStyle/>
                    <a:p>
                      <a:pPr algn="just">
                        <a:lnSpc>
                          <a:spcPct val="115000"/>
                        </a:lnSpc>
                        <a:spcAft>
                          <a:spcPts val="0"/>
                        </a:spcAft>
                      </a:pPr>
                      <a:r>
                        <a:rPr lang="ru-RU" sz="1200">
                          <a:effectLst/>
                        </a:rPr>
                        <a:t>4. Заинтересованные стороны (стейкхолдеры)</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Информирование и оценка КСО предприятия заинтересованными сторонами (покупатели, поставщики, общественные организации, правительство, власть).</a:t>
                      </a:r>
                    </a:p>
                    <a:p>
                      <a:pPr algn="just">
                        <a:lnSpc>
                          <a:spcPct val="115000"/>
                        </a:lnSpc>
                        <a:spcAft>
                          <a:spcPts val="0"/>
                        </a:spcAft>
                      </a:pPr>
                      <a:r>
                        <a:rPr lang="ru-RU" sz="1200" dirty="0">
                          <a:effectLst/>
                        </a:rPr>
                        <a:t>Рыночные механизмы влияния на развитие КСО у </a:t>
                      </a:r>
                      <a:r>
                        <a:rPr lang="ru-RU" sz="1200" dirty="0" err="1">
                          <a:effectLst/>
                        </a:rPr>
                        <a:t>стейкхолдеров</a:t>
                      </a:r>
                      <a:r>
                        <a:rPr lang="ru-RU" sz="1200" dirty="0">
                          <a:effectLst/>
                        </a:rPr>
                        <a:t> (ценовая политика, политика в области конкуренции, принципы инвестирования).</a:t>
                      </a:r>
                    </a:p>
                    <a:p>
                      <a:pPr algn="just">
                        <a:lnSpc>
                          <a:spcPct val="115000"/>
                        </a:lnSpc>
                        <a:spcAft>
                          <a:spcPts val="0"/>
                        </a:spcAft>
                      </a:pPr>
                      <a:r>
                        <a:rPr lang="ru-RU" sz="1200" dirty="0">
                          <a:effectLst/>
                        </a:rPr>
                        <a:t>Содействие диалогу заинтересованных сторон.</a:t>
                      </a:r>
                      <a:endParaRPr lang="ru-RU" sz="1200" dirty="0">
                        <a:effectLst/>
                        <a:latin typeface="Calibri"/>
                        <a:ea typeface="Calibri"/>
                        <a:cs typeface="Times New Roman"/>
                      </a:endParaRPr>
                    </a:p>
                  </a:txBody>
                  <a:tcPr marL="18682" marR="18682" marT="0" marB="0"/>
                </a:tc>
              </a:tr>
              <a:tr h="392201">
                <a:tc>
                  <a:txBody>
                    <a:bodyPr/>
                    <a:lstStyle/>
                    <a:p>
                      <a:pPr algn="just">
                        <a:lnSpc>
                          <a:spcPct val="115000"/>
                        </a:lnSpc>
                        <a:spcAft>
                          <a:spcPts val="0"/>
                        </a:spcAft>
                      </a:pPr>
                      <a:r>
                        <a:rPr lang="ru-RU" sz="1200">
                          <a:effectLst/>
                        </a:rPr>
                        <a:t>5. Международное сотрудничество</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Продвижение и внедрение международных стандартов в области КСО.</a:t>
                      </a:r>
                    </a:p>
                    <a:p>
                      <a:pPr algn="just">
                        <a:lnSpc>
                          <a:spcPct val="115000"/>
                        </a:lnSpc>
                        <a:spcAft>
                          <a:spcPts val="0"/>
                        </a:spcAft>
                      </a:pPr>
                      <a:r>
                        <a:rPr lang="ru-RU" sz="1200" dirty="0">
                          <a:effectLst/>
                        </a:rPr>
                        <a:t>Пропаганда лучших практик по КСО.</a:t>
                      </a:r>
                    </a:p>
                    <a:p>
                      <a:pPr algn="just">
                        <a:lnSpc>
                          <a:spcPct val="115000"/>
                        </a:lnSpc>
                        <a:spcAft>
                          <a:spcPts val="0"/>
                        </a:spcAft>
                      </a:pPr>
                      <a:r>
                        <a:rPr lang="ru-RU" sz="1200" dirty="0">
                          <a:effectLst/>
                        </a:rPr>
                        <a:t>Развитие международного сотрудничества с социально-ответственными предприятиями, общественными объединениями по КСО.</a:t>
                      </a:r>
                      <a:endParaRPr lang="ru-RU" sz="1200" dirty="0">
                        <a:effectLst/>
                        <a:latin typeface="Calibri"/>
                        <a:ea typeface="Calibri"/>
                        <a:cs typeface="Times New Roman"/>
                      </a:endParaRPr>
                    </a:p>
                  </a:txBody>
                  <a:tcPr marL="18682" marR="18682" marT="0" marB="0"/>
                </a:tc>
              </a:tr>
              <a:tr h="591216">
                <a:tc>
                  <a:txBody>
                    <a:bodyPr/>
                    <a:lstStyle/>
                    <a:p>
                      <a:pPr algn="just">
                        <a:lnSpc>
                          <a:spcPct val="115000"/>
                        </a:lnSpc>
                        <a:spcAft>
                          <a:spcPts val="0"/>
                        </a:spcAft>
                      </a:pPr>
                      <a:r>
                        <a:rPr lang="ru-RU" sz="1200">
                          <a:effectLst/>
                        </a:rPr>
                        <a:t>6. Объединение интересов и прозрачность деятельности социально-ответственных бизнесов.</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Содействие стандартизации методов управления, показателей, отчетности, аудита в области КСО.</a:t>
                      </a:r>
                    </a:p>
                    <a:p>
                      <a:pPr algn="just">
                        <a:lnSpc>
                          <a:spcPct val="115000"/>
                        </a:lnSpc>
                        <a:spcAft>
                          <a:spcPts val="0"/>
                        </a:spcAft>
                      </a:pPr>
                      <a:r>
                        <a:rPr lang="ru-RU" sz="1200" dirty="0">
                          <a:effectLst/>
                        </a:rPr>
                        <a:t>Содействие в распространении системы социальной и экологической маркировки для обеспечения равных прав торговли в разных странах.</a:t>
                      </a:r>
                    </a:p>
                    <a:p>
                      <a:pPr algn="just">
                        <a:lnSpc>
                          <a:spcPct val="115000"/>
                        </a:lnSpc>
                        <a:spcAft>
                          <a:spcPts val="0"/>
                        </a:spcAft>
                      </a:pPr>
                      <a:r>
                        <a:rPr lang="ru-RU" sz="1200" dirty="0">
                          <a:effectLst/>
                        </a:rPr>
                        <a:t>Продвижение принципов социально-ответственного инвестирования.</a:t>
                      </a:r>
                    </a:p>
                    <a:p>
                      <a:pPr algn="just">
                        <a:lnSpc>
                          <a:spcPct val="115000"/>
                        </a:lnSpc>
                        <a:spcAft>
                          <a:spcPts val="0"/>
                        </a:spcAft>
                      </a:pPr>
                      <a:r>
                        <a:rPr lang="ru-RU" sz="1200" dirty="0">
                          <a:effectLst/>
                        </a:rPr>
                        <a:t>Мотивация включения международных принципов КСО в корпоративные кодексы поведения компаний.</a:t>
                      </a:r>
                      <a:endParaRPr lang="ru-RU" sz="1200" dirty="0">
                        <a:effectLst/>
                        <a:latin typeface="Calibri"/>
                        <a:ea typeface="Calibri"/>
                        <a:cs typeface="Times New Roman"/>
                      </a:endParaRPr>
                    </a:p>
                  </a:txBody>
                  <a:tcPr marL="18682" marR="18682" marT="0" marB="0"/>
                </a:tc>
              </a:tr>
              <a:tr h="392201">
                <a:tc>
                  <a:txBody>
                    <a:bodyPr/>
                    <a:lstStyle/>
                    <a:p>
                      <a:pPr algn="just">
                        <a:lnSpc>
                          <a:spcPct val="115000"/>
                        </a:lnSpc>
                        <a:spcAft>
                          <a:spcPts val="0"/>
                        </a:spcAft>
                      </a:pPr>
                      <a:r>
                        <a:rPr lang="ru-RU" sz="1200">
                          <a:effectLst/>
                        </a:rPr>
                        <a:t>7. Внедрение систем оценки и отчетности по КСО</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Разработка механизма отчетности и аудита КСО.</a:t>
                      </a:r>
                    </a:p>
                    <a:p>
                      <a:pPr algn="just">
                        <a:lnSpc>
                          <a:spcPct val="115000"/>
                        </a:lnSpc>
                        <a:spcAft>
                          <a:spcPts val="0"/>
                        </a:spcAft>
                      </a:pPr>
                      <a:r>
                        <a:rPr lang="ru-RU" sz="1200" dirty="0">
                          <a:effectLst/>
                        </a:rPr>
                        <a:t>Отчетность по инициативам, затрагивающим экономические, социальные и экологические аспекты деятельности. Социальная и экологическая маркировка продукции.</a:t>
                      </a:r>
                    </a:p>
                    <a:p>
                      <a:pPr algn="just">
                        <a:lnSpc>
                          <a:spcPct val="115000"/>
                        </a:lnSpc>
                        <a:spcAft>
                          <a:spcPts val="0"/>
                        </a:spcAft>
                      </a:pPr>
                      <a:r>
                        <a:rPr lang="ru-RU" sz="1200" dirty="0">
                          <a:effectLst/>
                        </a:rPr>
                        <a:t> </a:t>
                      </a:r>
                      <a:endParaRPr lang="ru-RU" sz="1200" dirty="0">
                        <a:effectLst/>
                        <a:latin typeface="Calibri"/>
                        <a:ea typeface="Calibri"/>
                        <a:cs typeface="Times New Roman"/>
                      </a:endParaRPr>
                    </a:p>
                  </a:txBody>
                  <a:tcPr marL="18682" marR="18682" marT="0" marB="0"/>
                </a:tc>
              </a:tr>
              <a:tr h="392201">
                <a:tc>
                  <a:txBody>
                    <a:bodyPr/>
                    <a:lstStyle/>
                    <a:p>
                      <a:pPr algn="just">
                        <a:lnSpc>
                          <a:spcPct val="115000"/>
                        </a:lnSpc>
                        <a:spcAft>
                          <a:spcPts val="0"/>
                        </a:spcAft>
                      </a:pPr>
                      <a:r>
                        <a:rPr lang="ru-RU" sz="1200">
                          <a:effectLst/>
                        </a:rPr>
                        <a:t>8. Использование налоговых и инвестиционных инструментов</a:t>
                      </a:r>
                      <a:endParaRPr lang="ru-RU" sz="120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Налоговое стимулирование социальной ответственности</a:t>
                      </a:r>
                    </a:p>
                    <a:p>
                      <a:pPr algn="just">
                        <a:lnSpc>
                          <a:spcPct val="115000"/>
                        </a:lnSpc>
                        <a:spcAft>
                          <a:spcPts val="0"/>
                        </a:spcAft>
                      </a:pPr>
                      <a:r>
                        <a:rPr lang="ru-RU" sz="1200" dirty="0">
                          <a:effectLst/>
                        </a:rPr>
                        <a:t>Субсидирование социальных мероприятий, акций, проектов, реализуемых бизнесом.</a:t>
                      </a:r>
                    </a:p>
                    <a:p>
                      <a:pPr algn="just">
                        <a:lnSpc>
                          <a:spcPct val="115000"/>
                        </a:lnSpc>
                        <a:spcAft>
                          <a:spcPts val="0"/>
                        </a:spcAft>
                      </a:pPr>
                      <a:r>
                        <a:rPr lang="ru-RU" sz="1200" dirty="0">
                          <a:effectLst/>
                        </a:rPr>
                        <a:t>Продвижение социально-ответственного инвестирования через налоговые льготы, субсидирование и т.д.</a:t>
                      </a:r>
                      <a:endParaRPr lang="ru-RU" sz="1200" dirty="0">
                        <a:effectLst/>
                        <a:latin typeface="Calibri"/>
                        <a:ea typeface="Calibri"/>
                        <a:cs typeface="Times New Roman"/>
                      </a:endParaRPr>
                    </a:p>
                  </a:txBody>
                  <a:tcPr marL="18682" marR="18682" marT="0" marB="0"/>
                </a:tc>
              </a:tr>
              <a:tr h="93679">
                <a:tc gridSpan="2">
                  <a:txBody>
                    <a:bodyPr/>
                    <a:lstStyle/>
                    <a:p>
                      <a:pPr algn="ctr">
                        <a:lnSpc>
                          <a:spcPct val="115000"/>
                        </a:lnSpc>
                        <a:spcAft>
                          <a:spcPts val="0"/>
                        </a:spcAft>
                      </a:pPr>
                      <a:r>
                        <a:rPr lang="ru-RU" sz="1200">
                          <a:effectLst/>
                        </a:rPr>
                        <a:t>Жесткие</a:t>
                      </a:r>
                      <a:endParaRPr lang="ru-RU" sz="1200">
                        <a:effectLst/>
                        <a:latin typeface="Calibri"/>
                        <a:ea typeface="Calibri"/>
                        <a:cs typeface="Times New Roman"/>
                      </a:endParaRPr>
                    </a:p>
                  </a:txBody>
                  <a:tcPr marL="18682" marR="18682" marT="0" marB="0"/>
                </a:tc>
                <a:tc hMerge="1">
                  <a:txBody>
                    <a:bodyPr/>
                    <a:lstStyle/>
                    <a:p>
                      <a:endParaRPr lang="ru-RU"/>
                    </a:p>
                  </a:txBody>
                  <a:tcPr/>
                </a:tc>
              </a:tr>
              <a:tr h="392201">
                <a:tc>
                  <a:txBody>
                    <a:bodyPr/>
                    <a:lstStyle/>
                    <a:p>
                      <a:pPr algn="just">
                        <a:lnSpc>
                          <a:spcPct val="115000"/>
                        </a:lnSpc>
                        <a:spcAft>
                          <a:spcPts val="0"/>
                        </a:spcAft>
                      </a:pPr>
                      <a:r>
                        <a:rPr lang="ru-RU" sz="1200" dirty="0">
                          <a:effectLst/>
                        </a:rPr>
                        <a:t>9. Специальное законодательство</a:t>
                      </a:r>
                      <a:endParaRPr lang="ru-RU" sz="1200" dirty="0">
                        <a:effectLst/>
                        <a:latin typeface="Calibri"/>
                        <a:ea typeface="Calibri"/>
                        <a:cs typeface="Times New Roman"/>
                      </a:endParaRPr>
                    </a:p>
                  </a:txBody>
                  <a:tcPr marL="18682" marR="18682" marT="0" marB="0"/>
                </a:tc>
                <a:tc>
                  <a:txBody>
                    <a:bodyPr/>
                    <a:lstStyle/>
                    <a:p>
                      <a:pPr algn="just">
                        <a:lnSpc>
                          <a:spcPct val="115000"/>
                        </a:lnSpc>
                        <a:spcAft>
                          <a:spcPts val="0"/>
                        </a:spcAft>
                      </a:pPr>
                      <a:r>
                        <a:rPr lang="ru-RU" sz="1200" dirty="0">
                          <a:effectLst/>
                        </a:rPr>
                        <a:t>Обязательная социальная отчетность предприятий.</a:t>
                      </a:r>
                    </a:p>
                    <a:p>
                      <a:pPr algn="just">
                        <a:lnSpc>
                          <a:spcPct val="115000"/>
                        </a:lnSpc>
                        <a:spcAft>
                          <a:spcPts val="0"/>
                        </a:spcAft>
                      </a:pPr>
                      <a:r>
                        <a:rPr lang="ru-RU" sz="1200" dirty="0">
                          <a:effectLst/>
                        </a:rPr>
                        <a:t>Регулирование тендерной политики и заключения государственных контрактов.</a:t>
                      </a:r>
                    </a:p>
                    <a:p>
                      <a:pPr algn="just">
                        <a:lnSpc>
                          <a:spcPct val="115000"/>
                        </a:lnSpc>
                        <a:spcAft>
                          <a:spcPts val="0"/>
                        </a:spcAft>
                      </a:pPr>
                      <a:r>
                        <a:rPr lang="ru-RU" sz="1200" dirty="0">
                          <a:effectLst/>
                        </a:rPr>
                        <a:t>Законодательство по охране окружающей среды.</a:t>
                      </a:r>
                    </a:p>
                    <a:p>
                      <a:pPr algn="just">
                        <a:lnSpc>
                          <a:spcPct val="115000"/>
                        </a:lnSpc>
                        <a:spcAft>
                          <a:spcPts val="0"/>
                        </a:spcAft>
                      </a:pPr>
                      <a:r>
                        <a:rPr lang="ru-RU" sz="1200" dirty="0">
                          <a:effectLst/>
                        </a:rPr>
                        <a:t>Адаптация требований международных стандартов к национальной системе стандартизации.</a:t>
                      </a:r>
                      <a:endParaRPr lang="ru-RU" sz="1200" dirty="0">
                        <a:effectLst/>
                        <a:latin typeface="Calibri"/>
                        <a:ea typeface="Calibri"/>
                        <a:cs typeface="Times New Roman"/>
                      </a:endParaRPr>
                    </a:p>
                  </a:txBody>
                  <a:tcPr marL="18682" marR="18682" marT="0" marB="0"/>
                </a:tc>
              </a:tr>
            </a:tbl>
          </a:graphicData>
        </a:graphic>
      </p:graphicFrame>
    </p:spTree>
    <p:extLst>
      <p:ext uri="{BB962C8B-B14F-4D97-AF65-F5344CB8AC3E}">
        <p14:creationId xmlns:p14="http://schemas.microsoft.com/office/powerpoint/2010/main" val="1847777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716213" y="121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itchFamily="34" charset="0"/>
                <a:cs typeface="Arial" pitchFamily="34" charset="0"/>
              </a:rPr>
              <a:t/>
            </a:r>
            <a:br>
              <a:rPr kumimoji="0" lang="ru-RU" altLang="ru-RU" sz="1800" b="0" i="0" u="none" strike="noStrike" cap="none" normalizeH="0" baseline="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2716213" y="121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itchFamily="34" charset="0"/>
                <a:cs typeface="Arial" pitchFamily="34" charset="0"/>
              </a:rPr>
              <a:t/>
            </a:r>
            <a:br>
              <a:rPr kumimoji="0" lang="ru-RU" altLang="ru-RU" sz="1800" b="0" i="0" u="none" strike="noStrike" cap="none" normalizeH="0" baseline="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58615" y="417910"/>
            <a:ext cx="8928992" cy="276999"/>
          </a:xfrm>
          <a:prstGeom prst="rect">
            <a:avLst/>
          </a:prstGeom>
        </p:spPr>
        <p:txBody>
          <a:bodyPr wrap="square">
            <a:spAutoFit/>
          </a:bodyPr>
          <a:lstStyle/>
          <a:p>
            <a:r>
              <a:rPr lang="ru-RU" sz="1200" dirty="0" smtClean="0">
                <a:latin typeface="Arial Black" panose="020B0A04020102020204" pitchFamily="34" charset="0"/>
                <a:cs typeface="Times New Roman" panose="02020603050405020304" pitchFamily="18" charset="0"/>
              </a:rPr>
              <a:t>ПРОГРАММЫ КОРПОРАТИВНОЙ СОЦИАЛЬНОЙ ОТВЕТСТВЕННОСТИ В ЕВРОПЕЙСКИХ КОМПАНИЯХ</a:t>
            </a:r>
            <a:endParaRPr lang="ru-RU" sz="1200" dirty="0">
              <a:latin typeface="Arial Black" panose="020B0A04020102020204" pitchFamily="34" charset="0"/>
              <a:cs typeface="Times New Roman" panose="02020603050405020304" pitchFamily="18"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3899278582"/>
              </p:ext>
            </p:extLst>
          </p:nvPr>
        </p:nvGraphicFramePr>
        <p:xfrm>
          <a:off x="58617" y="694909"/>
          <a:ext cx="9085383" cy="6611656"/>
        </p:xfrm>
        <a:graphic>
          <a:graphicData uri="http://schemas.openxmlformats.org/drawingml/2006/table">
            <a:tbl>
              <a:tblPr firstRow="1" firstCol="1" bandRow="1">
                <a:tableStyleId>{5C22544A-7EE6-4342-B048-85BDC9FD1C3A}</a:tableStyleId>
              </a:tblPr>
              <a:tblGrid>
                <a:gridCol w="1056999"/>
                <a:gridCol w="1296144"/>
                <a:gridCol w="6732240"/>
              </a:tblGrid>
              <a:tr h="126884">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Компания</a:t>
                      </a:r>
                      <a:endParaRPr lang="ru-RU" sz="1200" dirty="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Программа</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Результат</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r>
              <a:tr h="881006">
                <a:tc rowSpan="3">
                  <a:txBody>
                    <a:bodyPr/>
                    <a:lstStyle/>
                    <a:p>
                      <a:pPr algn="just">
                        <a:spcAft>
                          <a:spcPts val="0"/>
                        </a:spcAft>
                      </a:pPr>
                      <a:r>
                        <a:rPr lang="ru-RU" sz="1200">
                          <a:effectLst/>
                          <a:latin typeface="Times New Roman" panose="02020603050405020304" pitchFamily="18" charset="0"/>
                          <a:cs typeface="Times New Roman" panose="02020603050405020304" pitchFamily="18" charset="0"/>
                        </a:rPr>
                        <a:t>Centrica</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Отношение </a:t>
                      </a:r>
                    </a:p>
                    <a:p>
                      <a:pPr algn="just">
                        <a:spcAft>
                          <a:spcPts val="0"/>
                        </a:spcAft>
                      </a:pPr>
                      <a:r>
                        <a:rPr lang="ru-RU" sz="1200" dirty="0">
                          <a:effectLst/>
                          <a:latin typeface="Times New Roman" panose="02020603050405020304" pitchFamily="18" charset="0"/>
                          <a:cs typeface="Times New Roman" panose="02020603050405020304" pitchFamily="18" charset="0"/>
                        </a:rPr>
                        <a:t>к клиентам</a:t>
                      </a:r>
                      <a:endParaRPr lang="ru-RU" sz="1200" dirty="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Сокращение использования энергии покупателями на 18% через специальную программу (Direct Energy’s Power-to-Go). Потрачено более 500 млн евро в течение трех лет на поддержку уязвимых потребителей в Великобритании и 336 тыс. евро в Северной Америке (больше, чем любой организацией, за исключением Правительства)</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r>
              <a:tr h="375210">
                <a:tc vMerge="1">
                  <a:txBody>
                    <a:bodyPr/>
                    <a:lstStyle/>
                    <a:p>
                      <a:endParaRPr lang="ru-RU"/>
                    </a:p>
                  </a:txBody>
                  <a:tcPr/>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Общество и </a:t>
                      </a:r>
                    </a:p>
                    <a:p>
                      <a:pPr algn="just">
                        <a:spcAft>
                          <a:spcPts val="0"/>
                        </a:spcAft>
                      </a:pPr>
                      <a:r>
                        <a:rPr lang="ru-RU" sz="1200">
                          <a:effectLst/>
                          <a:latin typeface="Times New Roman" panose="02020603050405020304" pitchFamily="18" charset="0"/>
                          <a:cs typeface="Times New Roman" panose="02020603050405020304" pitchFamily="18" charset="0"/>
                        </a:rPr>
                        <a:t>Безопасность</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Эта программа направлена на снижение частоты производственного травматизма среди работников компании.</a:t>
                      </a:r>
                      <a:endParaRPr lang="ru-RU" sz="1200">
                        <a:effectLst/>
                        <a:latin typeface="Times New Roman" panose="02020603050405020304" pitchFamily="18" charset="0"/>
                        <a:ea typeface="Calibri"/>
                        <a:cs typeface="Times New Roman" panose="02020603050405020304" pitchFamily="18" charset="0"/>
                      </a:endParaRPr>
                    </a:p>
                  </a:txBody>
                  <a:tcPr marL="30896" marR="30896" marT="0" marB="0" anchor="ctr"/>
                </a:tc>
              </a:tr>
              <a:tr h="375210">
                <a:tc vMerge="1">
                  <a:txBody>
                    <a:bodyPr/>
                    <a:lstStyle/>
                    <a:p>
                      <a:endParaRPr lang="ru-RU"/>
                    </a:p>
                  </a:txBody>
                  <a:tcPr/>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Экология</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Эта программа нацелена на снижение количества выбросов углекислого газа и сертификацию экологического менеджмента 14001.</a:t>
                      </a:r>
                      <a:endParaRPr lang="ru-RU" sz="1200">
                        <a:effectLst/>
                        <a:latin typeface="Times New Roman" panose="02020603050405020304" pitchFamily="18" charset="0"/>
                        <a:ea typeface="Calibri"/>
                        <a:cs typeface="Times New Roman" panose="02020603050405020304" pitchFamily="18" charset="0"/>
                      </a:endParaRPr>
                    </a:p>
                  </a:txBody>
                  <a:tcPr marL="30896" marR="30896" marT="0" marB="0" anchor="ctr"/>
                </a:tc>
              </a:tr>
              <a:tr h="634415">
                <a:tc rowSpan="3">
                  <a:txBody>
                    <a:bodyPr/>
                    <a:lstStyle/>
                    <a:p>
                      <a:pPr algn="just">
                        <a:spcAft>
                          <a:spcPts val="0"/>
                        </a:spcAft>
                      </a:pPr>
                      <a:r>
                        <a:rPr lang="ru-RU" sz="1200">
                          <a:effectLst/>
                          <a:latin typeface="Times New Roman" panose="02020603050405020304" pitchFamily="18" charset="0"/>
                          <a:cs typeface="Times New Roman" panose="02020603050405020304" pitchFamily="18" charset="0"/>
                        </a:rPr>
                        <a:t>Nestle</a:t>
                      </a:r>
                    </a:p>
                    <a:p>
                      <a:pPr algn="just"/>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Премия «Создание общих ценностей»</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В мае 2010 г. впервые была вручена премия в области «Создания общих ценностей». Первым ее лауреатом стало камбоджийское подразделение Международной организации развития (МОР), сотрудники которой оказывают бизнес-консультации фермерам Камбоджи. Премия в 500 тыс. швейцарских франков позволит этой организации помочь 20 тыс. фермеров</a:t>
                      </a:r>
                      <a:endParaRPr lang="ru-RU" sz="1200" dirty="0">
                        <a:effectLst/>
                        <a:latin typeface="Times New Roman" panose="02020603050405020304" pitchFamily="18" charset="0"/>
                        <a:ea typeface="Times New Roman"/>
                        <a:cs typeface="Times New Roman" panose="02020603050405020304" pitchFamily="18" charset="0"/>
                      </a:endParaRPr>
                    </a:p>
                  </a:txBody>
                  <a:tcPr marL="30896" marR="30896" marT="0" marB="0"/>
                </a:tc>
              </a:tr>
              <a:tr h="634415">
                <a:tc vMerge="1">
                  <a:txBody>
                    <a:bodyPr/>
                    <a:lstStyle/>
                    <a:p>
                      <a:endParaRPr lang="ru-RU"/>
                    </a:p>
                  </a:txBody>
                  <a:tcPr/>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План Nescafé</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В августе 2010 г. «Нестле» запустила программу «План Nescafé», в которой объединены все созданные общие ценности и наработки, касающиеся выращивания и производства кофе. Руководствуясь планом, к 2020 г. будет инвестировано 500 млн швейцарских франков в различные проекты, относящиеся к кофе, будет передано 200 млн саженцев</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r>
              <a:tr h="500282">
                <a:tc vMerge="1">
                  <a:txBody>
                    <a:bodyPr/>
                    <a:lstStyle/>
                    <a:p>
                      <a:endParaRPr lang="ru-RU"/>
                    </a:p>
                  </a:txBody>
                  <a:tcPr/>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Час земли</a:t>
                      </a:r>
                      <a:endParaRPr lang="ru-RU" sz="1200">
                        <a:effectLst/>
                        <a:latin typeface="Times New Roman" panose="02020603050405020304" pitchFamily="18" charset="0"/>
                        <a:ea typeface="Calibri"/>
                        <a:cs typeface="Times New Roman" panose="02020603050405020304" pitchFamily="18" charset="0"/>
                      </a:endParaRPr>
                    </a:p>
                  </a:txBody>
                  <a:tcPr marL="30896" marR="30896" marT="0" marB="0" anchor="ctr"/>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Эта программа подразумевает строгое соответствие с экологическими стандартами всего оборудования банков и его офисных подразделений.</a:t>
                      </a:r>
                      <a:endParaRPr lang="ru-RU" sz="1200">
                        <a:effectLst/>
                        <a:latin typeface="Times New Roman" panose="02020603050405020304" pitchFamily="18" charset="0"/>
                        <a:ea typeface="Calibri"/>
                        <a:cs typeface="Times New Roman" panose="02020603050405020304" pitchFamily="18" charset="0"/>
                      </a:endParaRPr>
                    </a:p>
                  </a:txBody>
                  <a:tcPr marL="30896" marR="30896" marT="0" marB="0" anchor="ctr"/>
                </a:tc>
              </a:tr>
              <a:tr h="362523">
                <a:tc rowSpan="2">
                  <a:txBody>
                    <a:bodyPr/>
                    <a:lstStyle/>
                    <a:p>
                      <a:pPr algn="just">
                        <a:spcAft>
                          <a:spcPts val="0"/>
                        </a:spcAft>
                      </a:pPr>
                      <a:r>
                        <a:rPr lang="ru-RU" sz="1200">
                          <a:effectLst/>
                          <a:latin typeface="Times New Roman" panose="02020603050405020304" pitchFamily="18" charset="0"/>
                          <a:cs typeface="Times New Roman" panose="02020603050405020304" pitchFamily="18" charset="0"/>
                        </a:rPr>
                        <a:t>UniCredit</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«Ты можешь помочь»</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Конкурс на лучшую идею благотворительного проекта среди сотрудников Банка. Проект был разработан при содействии CAF (</a:t>
                      </a:r>
                      <a:r>
                        <a:rPr lang="ru-RU" sz="1200" dirty="0" err="1">
                          <a:effectLst/>
                          <a:latin typeface="Times New Roman" panose="02020603050405020304" pitchFamily="18" charset="0"/>
                          <a:cs typeface="Times New Roman" panose="02020603050405020304" pitchFamily="18" charset="0"/>
                        </a:rPr>
                        <a:t>Charity</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Aid</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Foundations</a:t>
                      </a:r>
                      <a:r>
                        <a:rPr lang="ru-RU" sz="1200" dirty="0">
                          <a:effectLst/>
                          <a:latin typeface="Times New Roman" panose="02020603050405020304" pitchFamily="18" charset="0"/>
                          <a:cs typeface="Times New Roman" panose="02020603050405020304" pitchFamily="18" charset="0"/>
                        </a:rPr>
                        <a:t>) весной 2010 г. и проводится в Банке ежегодно</a:t>
                      </a:r>
                      <a:endParaRPr lang="ru-RU" sz="1200" dirty="0">
                        <a:effectLst/>
                        <a:latin typeface="Times New Roman" panose="02020603050405020304" pitchFamily="18" charset="0"/>
                        <a:ea typeface="Times New Roman"/>
                        <a:cs typeface="Times New Roman" panose="02020603050405020304" pitchFamily="18" charset="0"/>
                      </a:endParaRPr>
                    </a:p>
                  </a:txBody>
                  <a:tcPr marL="30896" marR="30896" marT="0" marB="0"/>
                </a:tc>
              </a:tr>
              <a:tr h="2084506">
                <a:tc vMerge="1">
                  <a:txBody>
                    <a:bodyPr/>
                    <a:lstStyle/>
                    <a:p>
                      <a:endParaRPr lang="ru-RU"/>
                    </a:p>
                  </a:txBody>
                  <a:tcPr/>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Сообществo</a:t>
                      </a:r>
                      <a:endParaRPr lang="ru-RU" sz="1200">
                        <a:effectLst/>
                        <a:latin typeface="Times New Roman" panose="02020603050405020304" pitchFamily="18" charset="0"/>
                        <a:ea typeface="Times New Roman"/>
                        <a:cs typeface="Times New Roman" panose="02020603050405020304" pitchFamily="18" charset="0"/>
                      </a:endParaRPr>
                    </a:p>
                  </a:txBody>
                  <a:tcPr marL="30896" marR="30896" marT="0" marB="0"/>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В 2010 г. </a:t>
                      </a:r>
                      <a:r>
                        <a:rPr lang="ru-RU" sz="1200" dirty="0" err="1">
                          <a:effectLst/>
                          <a:latin typeface="Times New Roman" panose="02020603050405020304" pitchFamily="18" charset="0"/>
                          <a:cs typeface="Times New Roman" panose="02020603050405020304" pitchFamily="18" charset="0"/>
                        </a:rPr>
                        <a:t>UniCredit</a:t>
                      </a:r>
                      <a:r>
                        <a:rPr lang="ru-RU" sz="1200" dirty="0">
                          <a:effectLst/>
                          <a:latin typeface="Times New Roman" panose="02020603050405020304" pitchFamily="18" charset="0"/>
                          <a:cs typeface="Times New Roman" panose="02020603050405020304" pitchFamily="18" charset="0"/>
                        </a:rPr>
                        <a:t> присоединилась к компании «Лондон </a:t>
                      </a:r>
                      <a:r>
                        <a:rPr lang="ru-RU" sz="1200" dirty="0" err="1">
                          <a:effectLst/>
                          <a:latin typeface="Times New Roman" panose="02020603050405020304" pitchFamily="18" charset="0"/>
                          <a:cs typeface="Times New Roman" panose="02020603050405020304" pitchFamily="18" charset="0"/>
                        </a:rPr>
                        <a:t>бенчмар</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кинг</a:t>
                      </a:r>
                      <a:r>
                        <a:rPr lang="ru-RU" sz="1200" dirty="0">
                          <a:effectLst/>
                          <a:latin typeface="Times New Roman" panose="02020603050405020304" pitchFamily="18" charset="0"/>
                          <a:cs typeface="Times New Roman" panose="02020603050405020304" pitchFamily="18" charset="0"/>
                        </a:rPr>
                        <a:t> групп» (</a:t>
                      </a:r>
                      <a:r>
                        <a:rPr lang="ru-RU" sz="1200" dirty="0" err="1">
                          <a:effectLst/>
                          <a:latin typeface="Times New Roman" panose="02020603050405020304" pitchFamily="18" charset="0"/>
                          <a:cs typeface="Times New Roman" panose="02020603050405020304" pitchFamily="18" charset="0"/>
                        </a:rPr>
                        <a:t>London</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Benchmarking</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Group</a:t>
                      </a:r>
                      <a:r>
                        <a:rPr lang="ru-RU" sz="1200" dirty="0">
                          <a:effectLst/>
                          <a:latin typeface="Times New Roman" panose="02020603050405020304" pitchFamily="18" charset="0"/>
                          <a:cs typeface="Times New Roman" panose="02020603050405020304" pitchFamily="18" charset="0"/>
                        </a:rPr>
                        <a:t> (LBG, </a:t>
                      </a:r>
                      <a:r>
                        <a:rPr lang="ru-RU" sz="1200" u="sng" dirty="0">
                          <a:effectLst/>
                          <a:latin typeface="Times New Roman" panose="02020603050405020304" pitchFamily="18" charset="0"/>
                          <a:cs typeface="Times New Roman" panose="02020603050405020304" pitchFamily="18" charset="0"/>
                        </a:rPr>
                        <a:t>www.lbg- online.net</a:t>
                      </a:r>
                      <a:r>
                        <a:rPr lang="ru-RU" sz="1200" dirty="0">
                          <a:effectLst/>
                          <a:latin typeface="Times New Roman" panose="02020603050405020304" pitchFamily="18" charset="0"/>
                          <a:cs typeface="Times New Roman" panose="02020603050405020304" pitchFamily="18" charset="0"/>
                        </a:rPr>
                        <a:t>)), которая поддерживает всемирно применимые стандарты в отношении управления, классификации и количественного определения добровольных отчислений, сделанных предприятиями частного сектора. Общий объем финансовой помощи со стороны Банка за 2010 г. составил около 4,5 млн руб., при этом общий объем средств, направленных на благотворительные цели силами сотрудников Банка, – свыше 7 млн руб. Помимо всех вышеперечисленных акций на протяжении всего 2010 г. </a:t>
                      </a:r>
                      <a:r>
                        <a:rPr lang="ru-RU" sz="1200" dirty="0" err="1">
                          <a:effectLst/>
                          <a:latin typeface="Times New Roman" panose="02020603050405020304" pitchFamily="18" charset="0"/>
                          <a:cs typeface="Times New Roman" panose="02020603050405020304" pitchFamily="18" charset="0"/>
                        </a:rPr>
                        <a:t>ЮниКредит</a:t>
                      </a:r>
                      <a:r>
                        <a:rPr lang="ru-RU" sz="1200" dirty="0">
                          <a:effectLst/>
                          <a:latin typeface="Times New Roman" panose="02020603050405020304" pitchFamily="18" charset="0"/>
                          <a:cs typeface="Times New Roman" panose="02020603050405020304" pitchFamily="18" charset="0"/>
                        </a:rPr>
                        <a:t> Банк оказывал помощь различным больницам, инвалидам, комитетам ветеранов войны и инвалидов военной службы. Университетский фонд </a:t>
                      </a:r>
                      <a:r>
                        <a:rPr lang="ru-RU" sz="1200" dirty="0" err="1">
                          <a:effectLst/>
                          <a:latin typeface="Times New Roman" panose="02020603050405020304" pitchFamily="18" charset="0"/>
                          <a:cs typeface="Times New Roman" panose="02020603050405020304" pitchFamily="18" charset="0"/>
                        </a:rPr>
                        <a:t>UniCredit</a:t>
                      </a:r>
                      <a:r>
                        <a:rPr lang="ru-RU" sz="1200" dirty="0">
                          <a:effectLst/>
                          <a:latin typeface="Times New Roman" panose="02020603050405020304" pitchFamily="18" charset="0"/>
                          <a:cs typeface="Times New Roman" panose="02020603050405020304" pitchFamily="18" charset="0"/>
                        </a:rPr>
                        <a:t> является частным фондом, учрежденным </a:t>
                      </a:r>
                      <a:r>
                        <a:rPr lang="ru-RU" sz="1200" dirty="0" err="1">
                          <a:effectLst/>
                          <a:latin typeface="Times New Roman" panose="02020603050405020304" pitchFamily="18" charset="0"/>
                          <a:cs typeface="Times New Roman" panose="02020603050405020304" pitchFamily="18" charset="0"/>
                        </a:rPr>
                        <a:t>UniCredit</a:t>
                      </a:r>
                      <a:r>
                        <a:rPr lang="ru-RU" sz="1200" dirty="0">
                          <a:effectLst/>
                          <a:latin typeface="Times New Roman" panose="02020603050405020304" pitchFamily="18" charset="0"/>
                          <a:cs typeface="Times New Roman" panose="02020603050405020304" pitchFamily="18" charset="0"/>
                        </a:rPr>
                        <a:t> в 2009 г. с целью продвижения академических программ в областях экономики и финансов, а также с целью содействия сотрудничеству с престижными европейскими учебными заведениями. В 2010 г. около 2 млн евро было инвестировано в поддержку инициатив Университетского фонда </a:t>
                      </a:r>
                      <a:r>
                        <a:rPr lang="ru-RU" sz="1200" dirty="0" err="1">
                          <a:effectLst/>
                          <a:latin typeface="Times New Roman" panose="02020603050405020304" pitchFamily="18" charset="0"/>
                          <a:cs typeface="Times New Roman" panose="02020603050405020304" pitchFamily="18" charset="0"/>
                        </a:rPr>
                        <a:t>UniCredit</a:t>
                      </a:r>
                      <a:endParaRPr lang="ru-RU" sz="1200" dirty="0">
                        <a:effectLst/>
                        <a:latin typeface="Times New Roman" panose="02020603050405020304" pitchFamily="18" charset="0"/>
                        <a:ea typeface="Times New Roman"/>
                        <a:cs typeface="Times New Roman" panose="02020603050405020304" pitchFamily="18" charset="0"/>
                      </a:endParaRPr>
                    </a:p>
                  </a:txBody>
                  <a:tcPr marL="30896" marR="30896" marT="0" marB="0"/>
                </a:tc>
              </a:tr>
            </a:tbl>
          </a:graphicData>
        </a:graphic>
      </p:graphicFrame>
      <p:sp>
        <p:nvSpPr>
          <p:cNvPr id="16" name="Rectangle 7"/>
          <p:cNvSpPr>
            <a:spLocks noChangeArrowheads="1"/>
          </p:cNvSpPr>
          <p:nvPr/>
        </p:nvSpPr>
        <p:spPr bwMode="auto">
          <a:xfrm>
            <a:off x="2716213" y="121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itchFamily="34" charset="0"/>
                <a:cs typeface="Arial" pitchFamily="34" charset="0"/>
              </a:rPr>
              <a:t/>
            </a:r>
            <a:br>
              <a:rPr kumimoji="0" lang="ru-RU" altLang="ru-RU" sz="1800" b="0" i="0" u="none" strike="noStrike" cap="none" normalizeH="0" baseline="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52724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4" name="Rectangle 4"/>
          <p:cNvSpPr>
            <a:spLocks noGrp="1" noChangeArrowheads="1"/>
          </p:cNvSpPr>
          <p:nvPr>
            <p:ph type="title"/>
          </p:nvPr>
        </p:nvSpPr>
        <p:spPr>
          <a:xfrm>
            <a:off x="609600" y="5791200"/>
            <a:ext cx="8229600" cy="838200"/>
          </a:xfrm>
        </p:spPr>
        <p:style>
          <a:lnRef idx="0">
            <a:scrgbClr r="0" g="0" b="0"/>
          </a:lnRef>
          <a:fillRef idx="1001">
            <a:schemeClr val="dk2"/>
          </a:fillRef>
          <a:effectRef idx="0">
            <a:scrgbClr r="0" g="0" b="0"/>
          </a:effectRef>
          <a:fontRef idx="major"/>
        </p:style>
        <p:txBody>
          <a:bodyPr rtlCol="0">
            <a:noAutofit/>
          </a:bodyPr>
          <a:lstStyle/>
          <a:p>
            <a:pPr eaLnBrk="1" fontAlgn="auto" hangingPunct="1">
              <a:spcAft>
                <a:spcPts val="0"/>
              </a:spcAft>
              <a:defRPr/>
            </a:pPr>
            <a:r>
              <a:rPr lang="ru-RU" sz="1800" b="1" dirty="0" smtClean="0">
                <a:solidFill>
                  <a:schemeClr val="accent1">
                    <a:tint val="88000"/>
                    <a:satMod val="150000"/>
                  </a:schemeClr>
                </a:solidFill>
              </a:rPr>
              <a:t>МОДЕЛЬ </a:t>
            </a:r>
            <a:r>
              <a:rPr lang="ru-RU" sz="1800" b="1" dirty="0" smtClean="0">
                <a:solidFill>
                  <a:schemeClr val="accent1">
                    <a:tint val="88000"/>
                    <a:satMod val="150000"/>
                  </a:schemeClr>
                </a:solidFill>
              </a:rPr>
              <a:t>СОЦИАЛЬНО ОТВЕТСТВЕННОГО ПОВЕДЕНИЯ БИЗНЕСА</a:t>
            </a:r>
            <a:endParaRPr lang="ru-RU" sz="1800" b="1" dirty="0">
              <a:solidFill>
                <a:schemeClr val="accent1">
                  <a:tint val="88000"/>
                  <a:satMod val="150000"/>
                </a:schemeClr>
              </a:solidFill>
            </a:endParaRPr>
          </a:p>
        </p:txBody>
      </p:sp>
      <p:sp>
        <p:nvSpPr>
          <p:cNvPr id="19459" name="Rectangle 5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grpSp>
        <p:nvGrpSpPr>
          <p:cNvPr id="19460" name="Group 5"/>
          <p:cNvGrpSpPr>
            <a:grpSpLocks noChangeAspect="1"/>
          </p:cNvGrpSpPr>
          <p:nvPr/>
        </p:nvGrpSpPr>
        <p:grpSpPr bwMode="auto">
          <a:xfrm>
            <a:off x="609600" y="242888"/>
            <a:ext cx="7620000" cy="5395912"/>
            <a:chOff x="940" y="1269"/>
            <a:chExt cx="8400" cy="5871"/>
          </a:xfrm>
        </p:grpSpPr>
        <p:sp>
          <p:nvSpPr>
            <p:cNvPr id="19465" name="AutoShape 53"/>
            <p:cNvSpPr>
              <a:spLocks noChangeAspect="1" noChangeArrowheads="1" noTextEdit="1"/>
            </p:cNvSpPr>
            <p:nvPr/>
          </p:nvSpPr>
          <p:spPr bwMode="auto">
            <a:xfrm>
              <a:off x="1610" y="1269"/>
              <a:ext cx="7624" cy="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9224" name="Rectangle 52"/>
            <p:cNvSpPr>
              <a:spLocks noChangeArrowheads="1"/>
            </p:cNvSpPr>
            <p:nvPr/>
          </p:nvSpPr>
          <p:spPr bwMode="auto">
            <a:xfrm>
              <a:off x="3975" y="2105"/>
              <a:ext cx="5082" cy="41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ru-RU" sz="1000" b="1" dirty="0">
                  <a:cs typeface="Times New Roman" pitchFamily="18" charset="0"/>
                </a:rPr>
                <a:t>ОРГАНИЗАЦИОННОЕ УПРАВЛЕНИЕ</a:t>
              </a:r>
              <a:endParaRPr lang="ru-RU" b="1" dirty="0"/>
            </a:p>
          </p:txBody>
        </p:sp>
        <p:sp>
          <p:nvSpPr>
            <p:cNvPr id="2" name="Rectangle 51"/>
            <p:cNvSpPr>
              <a:spLocks noChangeArrowheads="1"/>
            </p:cNvSpPr>
            <p:nvPr/>
          </p:nvSpPr>
          <p:spPr bwMode="auto">
            <a:xfrm>
              <a:off x="3833" y="2661"/>
              <a:ext cx="847" cy="8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ru-RU" sz="1000">
                  <a:cs typeface="Times New Roman" pitchFamily="18" charset="0"/>
                </a:rPr>
                <a:t>Права человека</a:t>
              </a:r>
              <a:endParaRPr lang="ru-RU"/>
            </a:p>
          </p:txBody>
        </p:sp>
        <p:sp>
          <p:nvSpPr>
            <p:cNvPr id="9226" name="Rectangle 50"/>
            <p:cNvSpPr>
              <a:spLocks noChangeArrowheads="1"/>
            </p:cNvSpPr>
            <p:nvPr/>
          </p:nvSpPr>
          <p:spPr bwMode="auto">
            <a:xfrm>
              <a:off x="4963" y="2661"/>
              <a:ext cx="987" cy="8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ru-RU" sz="1000">
                  <a:cs typeface="Times New Roman" pitchFamily="18" charset="0"/>
                </a:rPr>
                <a:t>Трудовая практика</a:t>
              </a:r>
              <a:endParaRPr lang="ru-RU"/>
            </a:p>
          </p:txBody>
        </p:sp>
        <p:sp>
          <p:nvSpPr>
            <p:cNvPr id="9227" name="Rectangle 49"/>
            <p:cNvSpPr>
              <a:spLocks noChangeArrowheads="1"/>
            </p:cNvSpPr>
            <p:nvPr/>
          </p:nvSpPr>
          <p:spPr bwMode="auto">
            <a:xfrm>
              <a:off x="6234" y="2661"/>
              <a:ext cx="987" cy="8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ru-RU" sz="1000">
                  <a:cs typeface="Times New Roman" pitchFamily="18" charset="0"/>
                </a:rPr>
                <a:t>Окружающая среда</a:t>
              </a:r>
              <a:endParaRPr lang="ru-RU"/>
            </a:p>
          </p:txBody>
        </p:sp>
        <p:sp>
          <p:nvSpPr>
            <p:cNvPr id="9228" name="Rectangle 48"/>
            <p:cNvSpPr>
              <a:spLocks noChangeArrowheads="1"/>
            </p:cNvSpPr>
            <p:nvPr/>
          </p:nvSpPr>
          <p:spPr bwMode="auto">
            <a:xfrm>
              <a:off x="7504" y="2661"/>
              <a:ext cx="1127" cy="8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ru-RU" sz="1000" dirty="0">
                  <a:cs typeface="Times New Roman" pitchFamily="18" charset="0"/>
                </a:rPr>
                <a:t>Участие в жизни общества и его развитие</a:t>
              </a:r>
              <a:endParaRPr lang="ru-RU" dirty="0"/>
            </a:p>
          </p:txBody>
        </p:sp>
        <p:sp>
          <p:nvSpPr>
            <p:cNvPr id="9229" name="Rectangle 47"/>
            <p:cNvSpPr>
              <a:spLocks noChangeArrowheads="1"/>
            </p:cNvSpPr>
            <p:nvPr/>
          </p:nvSpPr>
          <p:spPr bwMode="auto">
            <a:xfrm>
              <a:off x="4256" y="3639"/>
              <a:ext cx="4097" cy="27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ru-RU" sz="1000" dirty="0">
                  <a:cs typeface="Times New Roman" pitchFamily="18" charset="0"/>
                </a:rPr>
                <a:t>Связанные действия и ожидания</a:t>
              </a:r>
              <a:endParaRPr lang="ru-RU" dirty="0"/>
            </a:p>
          </p:txBody>
        </p:sp>
        <p:sp>
          <p:nvSpPr>
            <p:cNvPr id="9230" name="Oval 46"/>
            <p:cNvSpPr>
              <a:spLocks noChangeArrowheads="1"/>
            </p:cNvSpPr>
            <p:nvPr/>
          </p:nvSpPr>
          <p:spPr bwMode="auto">
            <a:xfrm>
              <a:off x="5296" y="4891"/>
              <a:ext cx="2011" cy="1118"/>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ru-RU" sz="1000" b="1" dirty="0">
                  <a:cs typeface="Times New Roman" pitchFamily="18" charset="0"/>
                </a:rPr>
                <a:t>ИНТЕГРАЦИЯ СОЦИАЛЬНОЙ ОТВЕТСТВЕННОСТИ В ОРГАНИЗАЦИЮ</a:t>
              </a:r>
              <a:endParaRPr lang="ru-RU" b="1" dirty="0"/>
            </a:p>
          </p:txBody>
        </p:sp>
        <p:sp>
          <p:nvSpPr>
            <p:cNvPr id="9231" name="Rectangle 45"/>
            <p:cNvSpPr>
              <a:spLocks noChangeArrowheads="1"/>
            </p:cNvSpPr>
            <p:nvPr/>
          </p:nvSpPr>
          <p:spPr bwMode="auto">
            <a:xfrm>
              <a:off x="7081" y="4057"/>
              <a:ext cx="1411" cy="69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000" dirty="0">
                  <a:cs typeface="Times New Roman" pitchFamily="18" charset="0"/>
                </a:rPr>
                <a:t>Понимание социальной ответственности</a:t>
              </a:r>
              <a:endParaRPr lang="ru-RU" dirty="0"/>
            </a:p>
          </p:txBody>
        </p:sp>
        <p:sp>
          <p:nvSpPr>
            <p:cNvPr id="9232" name="Rectangle 44"/>
            <p:cNvSpPr>
              <a:spLocks noChangeArrowheads="1"/>
            </p:cNvSpPr>
            <p:nvPr/>
          </p:nvSpPr>
          <p:spPr bwMode="auto">
            <a:xfrm>
              <a:off x="3974" y="4057"/>
              <a:ext cx="1412" cy="83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000" dirty="0">
                  <a:cs typeface="Times New Roman" pitchFamily="18" charset="0"/>
                </a:rPr>
                <a:t>Обмен информацией о социальной ответственности</a:t>
              </a:r>
              <a:endParaRPr lang="ru-RU" dirty="0"/>
            </a:p>
          </p:txBody>
        </p:sp>
        <p:sp>
          <p:nvSpPr>
            <p:cNvPr id="9233" name="Rectangle 43"/>
            <p:cNvSpPr>
              <a:spLocks noChangeArrowheads="1"/>
            </p:cNvSpPr>
            <p:nvPr/>
          </p:nvSpPr>
          <p:spPr bwMode="auto">
            <a:xfrm>
              <a:off x="3974" y="6145"/>
              <a:ext cx="1412" cy="9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000" dirty="0">
                  <a:cs typeface="Times New Roman" pitchFamily="18" charset="0"/>
                </a:rPr>
                <a:t>Внедрение инициатив в области социальной ответственности</a:t>
              </a:r>
              <a:endParaRPr lang="ru-RU" dirty="0"/>
            </a:p>
          </p:txBody>
        </p:sp>
        <p:sp>
          <p:nvSpPr>
            <p:cNvPr id="9234" name="Rectangle 42"/>
            <p:cNvSpPr>
              <a:spLocks noChangeArrowheads="1"/>
            </p:cNvSpPr>
            <p:nvPr/>
          </p:nvSpPr>
          <p:spPr bwMode="auto">
            <a:xfrm>
              <a:off x="7221" y="6145"/>
              <a:ext cx="1412" cy="9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000" dirty="0">
                  <a:cs typeface="Times New Roman" pitchFamily="18" charset="0"/>
                </a:rPr>
                <a:t>Повышение доверия к внедрению социальной ответственности</a:t>
              </a:r>
              <a:endParaRPr lang="ru-RU" dirty="0"/>
            </a:p>
          </p:txBody>
        </p:sp>
        <p:sp>
          <p:nvSpPr>
            <p:cNvPr id="19477" name="Line 41"/>
            <p:cNvSpPr>
              <a:spLocks noChangeShapeType="1"/>
            </p:cNvSpPr>
            <p:nvPr/>
          </p:nvSpPr>
          <p:spPr bwMode="auto">
            <a:xfrm>
              <a:off x="3551" y="2244"/>
              <a:ext cx="42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78" name="Line 40"/>
            <p:cNvSpPr>
              <a:spLocks noChangeShapeType="1"/>
            </p:cNvSpPr>
            <p:nvPr/>
          </p:nvSpPr>
          <p:spPr bwMode="auto">
            <a:xfrm>
              <a:off x="4680" y="2941"/>
              <a:ext cx="28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79" name="Line 39"/>
            <p:cNvSpPr>
              <a:spLocks noChangeShapeType="1"/>
            </p:cNvSpPr>
            <p:nvPr/>
          </p:nvSpPr>
          <p:spPr bwMode="auto">
            <a:xfrm>
              <a:off x="5951" y="2941"/>
              <a:ext cx="28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0" name="Line 38"/>
            <p:cNvSpPr>
              <a:spLocks noChangeShapeType="1"/>
            </p:cNvSpPr>
            <p:nvPr/>
          </p:nvSpPr>
          <p:spPr bwMode="auto">
            <a:xfrm>
              <a:off x="7221" y="2941"/>
              <a:ext cx="28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1" name="Line 37"/>
            <p:cNvSpPr>
              <a:spLocks noChangeShapeType="1"/>
            </p:cNvSpPr>
            <p:nvPr/>
          </p:nvSpPr>
          <p:spPr bwMode="auto">
            <a:xfrm flipH="1">
              <a:off x="3692" y="3777"/>
              <a:ext cx="56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2" name="Line 36"/>
            <p:cNvSpPr>
              <a:spLocks noChangeShapeType="1"/>
            </p:cNvSpPr>
            <p:nvPr/>
          </p:nvSpPr>
          <p:spPr bwMode="auto">
            <a:xfrm>
              <a:off x="3692" y="2941"/>
              <a:ext cx="1" cy="8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3" name="Line 35"/>
            <p:cNvSpPr>
              <a:spLocks noChangeShapeType="1"/>
            </p:cNvSpPr>
            <p:nvPr/>
          </p:nvSpPr>
          <p:spPr bwMode="auto">
            <a:xfrm>
              <a:off x="3692" y="2941"/>
              <a:ext cx="14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4" name="Line 34"/>
            <p:cNvSpPr>
              <a:spLocks noChangeShapeType="1"/>
            </p:cNvSpPr>
            <p:nvPr/>
          </p:nvSpPr>
          <p:spPr bwMode="auto">
            <a:xfrm>
              <a:off x="8633" y="2941"/>
              <a:ext cx="14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5" name="Line 33"/>
            <p:cNvSpPr>
              <a:spLocks noChangeShapeType="1"/>
            </p:cNvSpPr>
            <p:nvPr/>
          </p:nvSpPr>
          <p:spPr bwMode="auto">
            <a:xfrm>
              <a:off x="8351" y="3777"/>
              <a:ext cx="42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6" name="Line 32"/>
            <p:cNvSpPr>
              <a:spLocks noChangeShapeType="1"/>
            </p:cNvSpPr>
            <p:nvPr/>
          </p:nvSpPr>
          <p:spPr bwMode="auto">
            <a:xfrm>
              <a:off x="8775" y="2941"/>
              <a:ext cx="1" cy="8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87" name="Line 31"/>
            <p:cNvSpPr>
              <a:spLocks noChangeShapeType="1"/>
            </p:cNvSpPr>
            <p:nvPr/>
          </p:nvSpPr>
          <p:spPr bwMode="auto">
            <a:xfrm flipH="1">
              <a:off x="4257" y="2523"/>
              <a:ext cx="1" cy="1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88" name="Line 30"/>
            <p:cNvSpPr>
              <a:spLocks noChangeShapeType="1"/>
            </p:cNvSpPr>
            <p:nvPr/>
          </p:nvSpPr>
          <p:spPr bwMode="auto">
            <a:xfrm>
              <a:off x="5386" y="2523"/>
              <a:ext cx="1" cy="1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89" name="Line 29"/>
            <p:cNvSpPr>
              <a:spLocks noChangeShapeType="1"/>
            </p:cNvSpPr>
            <p:nvPr/>
          </p:nvSpPr>
          <p:spPr bwMode="auto">
            <a:xfrm>
              <a:off x="6798" y="2523"/>
              <a:ext cx="1" cy="1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0" name="Line 28"/>
            <p:cNvSpPr>
              <a:spLocks noChangeShapeType="1"/>
            </p:cNvSpPr>
            <p:nvPr/>
          </p:nvSpPr>
          <p:spPr bwMode="auto">
            <a:xfrm flipH="1">
              <a:off x="8069" y="2523"/>
              <a:ext cx="1" cy="1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1" name="Line 27"/>
            <p:cNvSpPr>
              <a:spLocks noChangeShapeType="1"/>
            </p:cNvSpPr>
            <p:nvPr/>
          </p:nvSpPr>
          <p:spPr bwMode="auto">
            <a:xfrm>
              <a:off x="9057" y="2244"/>
              <a:ext cx="283"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2" name="Line 26"/>
            <p:cNvSpPr>
              <a:spLocks noChangeShapeType="1"/>
            </p:cNvSpPr>
            <p:nvPr/>
          </p:nvSpPr>
          <p:spPr bwMode="auto">
            <a:xfrm flipV="1">
              <a:off x="6939" y="4752"/>
              <a:ext cx="141" cy="2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3" name="Line 25"/>
            <p:cNvSpPr>
              <a:spLocks noChangeShapeType="1"/>
            </p:cNvSpPr>
            <p:nvPr/>
          </p:nvSpPr>
          <p:spPr bwMode="auto">
            <a:xfrm flipH="1">
              <a:off x="6939" y="4752"/>
              <a:ext cx="141" cy="2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4" name="Line 24"/>
            <p:cNvSpPr>
              <a:spLocks noChangeShapeType="1"/>
            </p:cNvSpPr>
            <p:nvPr/>
          </p:nvSpPr>
          <p:spPr bwMode="auto">
            <a:xfrm>
              <a:off x="6939" y="5867"/>
              <a:ext cx="282" cy="2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5" name="Line 23"/>
            <p:cNvSpPr>
              <a:spLocks noChangeShapeType="1"/>
            </p:cNvSpPr>
            <p:nvPr/>
          </p:nvSpPr>
          <p:spPr bwMode="auto">
            <a:xfrm flipH="1" flipV="1">
              <a:off x="6939" y="5867"/>
              <a:ext cx="282" cy="2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6" name="Line 22"/>
            <p:cNvSpPr>
              <a:spLocks noChangeShapeType="1"/>
            </p:cNvSpPr>
            <p:nvPr/>
          </p:nvSpPr>
          <p:spPr bwMode="auto">
            <a:xfrm flipV="1">
              <a:off x="5245" y="5867"/>
              <a:ext cx="281" cy="2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7" name="Line 21"/>
            <p:cNvSpPr>
              <a:spLocks noChangeShapeType="1"/>
            </p:cNvSpPr>
            <p:nvPr/>
          </p:nvSpPr>
          <p:spPr bwMode="auto">
            <a:xfrm flipH="1">
              <a:off x="5245" y="5867"/>
              <a:ext cx="281" cy="2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8" name="Line 20"/>
            <p:cNvSpPr>
              <a:spLocks noChangeShapeType="1"/>
            </p:cNvSpPr>
            <p:nvPr/>
          </p:nvSpPr>
          <p:spPr bwMode="auto">
            <a:xfrm>
              <a:off x="5386" y="4891"/>
              <a:ext cx="282" cy="1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499" name="Line 19"/>
            <p:cNvSpPr>
              <a:spLocks noChangeShapeType="1"/>
            </p:cNvSpPr>
            <p:nvPr/>
          </p:nvSpPr>
          <p:spPr bwMode="auto">
            <a:xfrm flipH="1" flipV="1">
              <a:off x="5386" y="4891"/>
              <a:ext cx="282" cy="14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500" name="Line 18"/>
            <p:cNvSpPr>
              <a:spLocks noChangeShapeType="1"/>
            </p:cNvSpPr>
            <p:nvPr/>
          </p:nvSpPr>
          <p:spPr bwMode="auto">
            <a:xfrm>
              <a:off x="4539" y="4891"/>
              <a:ext cx="1" cy="12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501" name="Line 17"/>
            <p:cNvSpPr>
              <a:spLocks noChangeShapeType="1"/>
            </p:cNvSpPr>
            <p:nvPr/>
          </p:nvSpPr>
          <p:spPr bwMode="auto">
            <a:xfrm>
              <a:off x="5386" y="6563"/>
              <a:ext cx="1835"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502" name="Line 16"/>
            <p:cNvSpPr>
              <a:spLocks noChangeShapeType="1"/>
            </p:cNvSpPr>
            <p:nvPr/>
          </p:nvSpPr>
          <p:spPr bwMode="auto">
            <a:xfrm>
              <a:off x="7786" y="4752"/>
              <a:ext cx="1" cy="13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503" name="Line 15"/>
            <p:cNvSpPr>
              <a:spLocks noChangeShapeType="1"/>
            </p:cNvSpPr>
            <p:nvPr/>
          </p:nvSpPr>
          <p:spPr bwMode="auto">
            <a:xfrm>
              <a:off x="5386" y="4334"/>
              <a:ext cx="16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504" name="Line 14"/>
            <p:cNvSpPr>
              <a:spLocks noChangeShapeType="1"/>
            </p:cNvSpPr>
            <p:nvPr/>
          </p:nvSpPr>
          <p:spPr bwMode="auto">
            <a:xfrm>
              <a:off x="3551" y="5309"/>
              <a:ext cx="98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505" name="Line 13"/>
            <p:cNvSpPr>
              <a:spLocks noChangeShapeType="1"/>
            </p:cNvSpPr>
            <p:nvPr/>
          </p:nvSpPr>
          <p:spPr bwMode="auto">
            <a:xfrm>
              <a:off x="7786" y="5170"/>
              <a:ext cx="1553"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506" name="Rectangle 12"/>
            <p:cNvSpPr>
              <a:spLocks noChangeArrowheads="1"/>
            </p:cNvSpPr>
            <p:nvPr/>
          </p:nvSpPr>
          <p:spPr bwMode="auto">
            <a:xfrm>
              <a:off x="940" y="1352"/>
              <a:ext cx="2597" cy="5788"/>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1000" b="1">
                  <a:latin typeface="Arial" pitchFamily="34" charset="0"/>
                </a:rPr>
                <a:t>Критерии (признаки)</a:t>
              </a:r>
            </a:p>
            <a:p>
              <a:pPr algn="ctr" eaLnBrk="1" hangingPunct="1">
                <a:spcBef>
                  <a:spcPct val="0"/>
                </a:spcBef>
                <a:buFontTx/>
                <a:buNone/>
              </a:pPr>
              <a:r>
                <a:rPr lang="ru-RU" altLang="ru-RU" sz="1000" b="1">
                  <a:latin typeface="Arial" pitchFamily="34" charset="0"/>
                </a:rPr>
                <a:t>социально ответственного поведения бизнеса</a:t>
              </a:r>
            </a:p>
            <a:p>
              <a:pPr algn="ctr" eaLnBrk="1" hangingPunct="1">
                <a:spcBef>
                  <a:spcPct val="0"/>
                </a:spcBef>
                <a:buFontTx/>
                <a:buNone/>
              </a:pPr>
              <a:endParaRPr lang="ru-RU" altLang="ru-RU" sz="1000" b="1">
                <a:latin typeface="Arial" pitchFamily="34" charset="0"/>
              </a:endParaRPr>
            </a:p>
            <a:p>
              <a:pPr algn="just">
                <a:spcBef>
                  <a:spcPct val="0"/>
                </a:spcBef>
                <a:buFontTx/>
                <a:buChar char="-"/>
              </a:pPr>
              <a:r>
                <a:rPr lang="ru-RU" altLang="ru-RU" sz="900" i="1">
                  <a:latin typeface="Arial" pitchFamily="34" charset="0"/>
                </a:rPr>
                <a:t> </a:t>
              </a:r>
              <a:r>
                <a:rPr lang="ru-RU" altLang="ru-RU" sz="900">
                  <a:latin typeface="Arial" pitchFamily="34" charset="0"/>
                </a:rPr>
                <a:t>высокое качество и широкий ассортимент товаров и услуг, разумные и доступные цены, качество обслуживания покупателей и клиентов;</a:t>
              </a:r>
            </a:p>
            <a:p>
              <a:pPr algn="just">
                <a:spcBef>
                  <a:spcPct val="0"/>
                </a:spcBef>
                <a:buFontTx/>
                <a:buChar char="-"/>
              </a:pPr>
              <a:r>
                <a:rPr lang="ru-RU" altLang="ru-RU" sz="900">
                  <a:latin typeface="Arial" pitchFamily="34" charset="0"/>
                </a:rPr>
                <a:t> охрана труда и здоровья работников предприятий;</a:t>
              </a:r>
            </a:p>
            <a:p>
              <a:pPr algn="just">
                <a:spcBef>
                  <a:spcPct val="0"/>
                </a:spcBef>
                <a:buFontTx/>
                <a:buChar char="-"/>
              </a:pPr>
              <a:r>
                <a:rPr lang="ru-RU" altLang="ru-RU" sz="900">
                  <a:latin typeface="Arial" pitchFamily="34" charset="0"/>
                </a:rPr>
                <a:t> забота компании о своих сотрудниках;</a:t>
              </a:r>
            </a:p>
            <a:p>
              <a:pPr algn="just">
                <a:spcBef>
                  <a:spcPct val="0"/>
                </a:spcBef>
                <a:buFontTx/>
                <a:buChar char="-"/>
              </a:pPr>
              <a:r>
                <a:rPr lang="ru-RU" altLang="ru-RU" sz="900">
                  <a:latin typeface="Arial" pitchFamily="34" charset="0"/>
                </a:rPr>
                <a:t>  обеспечение надежных рабочих мест;</a:t>
              </a:r>
            </a:p>
            <a:p>
              <a:pPr algn="just">
                <a:spcBef>
                  <a:spcPct val="0"/>
                </a:spcBef>
                <a:buFontTx/>
                <a:buChar char="-"/>
              </a:pPr>
              <a:r>
                <a:rPr lang="ru-RU" altLang="ru-RU" sz="900">
                  <a:latin typeface="Arial" pitchFamily="34" charset="0"/>
                </a:rPr>
                <a:t> обеспечение достойной заработной платы;</a:t>
              </a:r>
            </a:p>
            <a:p>
              <a:pPr algn="just" eaLnBrk="1" hangingPunct="1">
                <a:spcBef>
                  <a:spcPct val="0"/>
                </a:spcBef>
                <a:buFontTx/>
                <a:buNone/>
              </a:pPr>
              <a:r>
                <a:rPr lang="ru-RU" altLang="ru-RU" sz="900">
                  <a:latin typeface="Arial" pitchFamily="34" charset="0"/>
                </a:rPr>
                <a:t>- экологическая безопасность производства, защита окружающей среды; </a:t>
              </a:r>
            </a:p>
            <a:p>
              <a:pPr algn="just" eaLnBrk="1" hangingPunct="1">
                <a:spcBef>
                  <a:spcPct val="0"/>
                </a:spcBef>
                <a:buFontTx/>
                <a:buNone/>
              </a:pPr>
              <a:r>
                <a:rPr lang="ru-RU" altLang="ru-RU" sz="900">
                  <a:latin typeface="Arial" pitchFamily="34" charset="0"/>
                </a:rPr>
                <a:t>- четкое информирование о рисках, связанных с деятельностью компании; </a:t>
              </a:r>
            </a:p>
            <a:p>
              <a:pPr algn="just" eaLnBrk="1" hangingPunct="1">
                <a:spcBef>
                  <a:spcPct val="0"/>
                </a:spcBef>
                <a:buFontTx/>
                <a:buNone/>
              </a:pPr>
              <a:r>
                <a:rPr lang="ru-RU" altLang="ru-RU" sz="900">
                  <a:latin typeface="Arial" pitchFamily="34" charset="0"/>
                </a:rPr>
                <a:t>- соблюдение всех норм законодательства;</a:t>
              </a:r>
            </a:p>
            <a:p>
              <a:pPr algn="just" eaLnBrk="1" hangingPunct="1">
                <a:spcBef>
                  <a:spcPct val="0"/>
                </a:spcBef>
                <a:buFontTx/>
                <a:buNone/>
              </a:pPr>
              <a:r>
                <a:rPr lang="ru-RU" altLang="ru-RU" sz="900">
                  <a:latin typeface="Arial" pitchFamily="34" charset="0"/>
                </a:rPr>
                <a:t>- установление более высоких стандартов деятельности, чем требуют законы;</a:t>
              </a:r>
            </a:p>
            <a:p>
              <a:pPr algn="just" eaLnBrk="1" hangingPunct="1">
                <a:spcBef>
                  <a:spcPct val="0"/>
                </a:spcBef>
                <a:buFontTx/>
                <a:buNone/>
              </a:pPr>
              <a:r>
                <a:rPr lang="ru-RU" altLang="ru-RU" sz="900">
                  <a:latin typeface="Arial" pitchFamily="34" charset="0"/>
                </a:rPr>
                <a:t>- вклад компании в развитие национальной экономики; </a:t>
              </a:r>
            </a:p>
            <a:p>
              <a:pPr algn="just" eaLnBrk="1" hangingPunct="1">
                <a:spcBef>
                  <a:spcPct val="0"/>
                </a:spcBef>
                <a:buFontTx/>
                <a:buNone/>
              </a:pPr>
              <a:r>
                <a:rPr lang="ru-RU" altLang="ru-RU" sz="900">
                  <a:latin typeface="Arial" pitchFamily="34" charset="0"/>
                </a:rPr>
                <a:t>- поддержка прогрессивной государственной политики;</a:t>
              </a:r>
            </a:p>
            <a:p>
              <a:pPr eaLnBrk="1" hangingPunct="1">
                <a:spcBef>
                  <a:spcPct val="0"/>
                </a:spcBef>
                <a:buFontTx/>
                <a:buNone/>
              </a:pPr>
              <a:r>
                <a:rPr lang="ru-RU" altLang="ru-RU" sz="900">
                  <a:latin typeface="Arial" pitchFamily="34" charset="0"/>
                </a:rPr>
                <a:t>- поддержка искусства и культурных мероприятий;</a:t>
              </a:r>
            </a:p>
            <a:p>
              <a:pPr algn="just" eaLnBrk="1" hangingPunct="1">
                <a:spcBef>
                  <a:spcPct val="0"/>
                </a:spcBef>
                <a:buFontTx/>
                <a:buNone/>
              </a:pPr>
              <a:r>
                <a:rPr lang="ru-RU" altLang="ru-RU" sz="900">
                  <a:latin typeface="Arial" pitchFamily="34" charset="0"/>
                </a:rPr>
                <a:t>- участие в городских программах и поддержки местных сообществ; </a:t>
              </a:r>
            </a:p>
            <a:p>
              <a:pPr eaLnBrk="1" hangingPunct="1">
                <a:spcBef>
                  <a:spcPct val="0"/>
                </a:spcBef>
                <a:buFontTx/>
                <a:buNone/>
              </a:pPr>
              <a:r>
                <a:rPr lang="ru-RU" altLang="ru-RU" sz="900">
                  <a:latin typeface="Arial" pitchFamily="34" charset="0"/>
                </a:rPr>
                <a:t>- отношения компании с деловыми партнерами и поставщиками; </a:t>
              </a:r>
            </a:p>
            <a:p>
              <a:pPr eaLnBrk="1" hangingPunct="1">
                <a:spcBef>
                  <a:spcPct val="0"/>
                </a:spcBef>
                <a:buFontTx/>
                <a:buNone/>
              </a:pPr>
              <a:r>
                <a:rPr lang="ru-RU" altLang="ru-RU" sz="900">
                  <a:latin typeface="Arial" pitchFamily="34" charset="0"/>
                </a:rPr>
                <a:t>- этика поведения</a:t>
              </a:r>
            </a:p>
            <a:p>
              <a:pPr algn="just">
                <a:spcBef>
                  <a:spcPct val="0"/>
                </a:spcBef>
                <a:buFontTx/>
                <a:buNone/>
              </a:pPr>
              <a:endParaRPr lang="ru-RU" altLang="ru-RU" sz="900" i="1">
                <a:latin typeface="Arial" pitchFamily="34" charset="0"/>
              </a:endParaRPr>
            </a:p>
            <a:p>
              <a:pPr algn="just">
                <a:spcBef>
                  <a:spcPct val="0"/>
                </a:spcBef>
                <a:buFontTx/>
                <a:buChar char="-"/>
              </a:pPr>
              <a:endParaRPr lang="ru-RU" altLang="ru-RU" sz="1000">
                <a:latin typeface="Arial" pitchFamily="34" charset="0"/>
              </a:endParaRPr>
            </a:p>
            <a:p>
              <a:pPr>
                <a:spcBef>
                  <a:spcPct val="0"/>
                </a:spcBef>
                <a:buFontTx/>
                <a:buChar char="-"/>
              </a:pPr>
              <a:endParaRPr lang="ru-RU" altLang="ru-RU" sz="1000">
                <a:latin typeface="Arial" pitchFamily="34" charset="0"/>
                <a:cs typeface="Times New Roman" pitchFamily="18" charset="0"/>
              </a:endParaRPr>
            </a:p>
          </p:txBody>
        </p:sp>
        <p:sp>
          <p:nvSpPr>
            <p:cNvPr id="19507" name="Line 11"/>
            <p:cNvSpPr>
              <a:spLocks noChangeShapeType="1"/>
            </p:cNvSpPr>
            <p:nvPr/>
          </p:nvSpPr>
          <p:spPr bwMode="auto">
            <a:xfrm flipV="1">
              <a:off x="3551" y="1408"/>
              <a:ext cx="56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508" name="Line 10"/>
            <p:cNvSpPr>
              <a:spLocks noChangeShapeType="1"/>
            </p:cNvSpPr>
            <p:nvPr/>
          </p:nvSpPr>
          <p:spPr bwMode="auto">
            <a:xfrm flipH="1">
              <a:off x="6374" y="1408"/>
              <a:ext cx="56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509" name="Line 9"/>
            <p:cNvSpPr>
              <a:spLocks noChangeShapeType="1"/>
            </p:cNvSpPr>
            <p:nvPr/>
          </p:nvSpPr>
          <p:spPr bwMode="auto">
            <a:xfrm>
              <a:off x="6374" y="1408"/>
              <a:ext cx="564"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 name="Rectangle 8"/>
            <p:cNvSpPr>
              <a:spLocks noChangeArrowheads="1"/>
            </p:cNvSpPr>
            <p:nvPr/>
          </p:nvSpPr>
          <p:spPr bwMode="auto">
            <a:xfrm>
              <a:off x="6939" y="1269"/>
              <a:ext cx="2118" cy="69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000" dirty="0">
                  <a:cs typeface="Times New Roman" pitchFamily="18" charset="0"/>
                </a:rPr>
                <a:t>Выявление заинтересованных сторон и взаимодействие с ними</a:t>
              </a:r>
              <a:endParaRPr lang="ru-RU" dirty="0"/>
            </a:p>
          </p:txBody>
        </p:sp>
        <p:sp>
          <p:nvSpPr>
            <p:cNvPr id="19511" name="Line 6"/>
            <p:cNvSpPr>
              <a:spLocks noChangeShapeType="1"/>
            </p:cNvSpPr>
            <p:nvPr/>
          </p:nvSpPr>
          <p:spPr bwMode="auto">
            <a:xfrm>
              <a:off x="9057" y="1408"/>
              <a:ext cx="28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
        <p:nvSpPr>
          <p:cNvPr id="9221" name="Rectangle 70"/>
          <p:cNvSpPr>
            <a:spLocks noChangeArrowheads="1"/>
          </p:cNvSpPr>
          <p:nvPr/>
        </p:nvSpPr>
        <p:spPr bwMode="auto">
          <a:xfrm>
            <a:off x="3505200" y="228600"/>
            <a:ext cx="20574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spcAft>
                <a:spcPts val="1000"/>
              </a:spcAft>
              <a:defRPr/>
            </a:pPr>
            <a:r>
              <a:rPr lang="ru-RU" sz="1000" dirty="0"/>
              <a:t>Признание социальной ответственности</a:t>
            </a:r>
            <a:endParaRPr lang="ru-RU" dirty="0"/>
          </a:p>
        </p:txBody>
      </p:sp>
      <p:sp>
        <p:nvSpPr>
          <p:cNvPr id="57" name="Двойная стрелка вверх/вниз 56"/>
          <p:cNvSpPr/>
          <p:nvPr/>
        </p:nvSpPr>
        <p:spPr>
          <a:xfrm>
            <a:off x="8382000" y="4343400"/>
            <a:ext cx="228600" cy="377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8" name="Прямоугольник 57"/>
          <p:cNvSpPr/>
          <p:nvPr/>
        </p:nvSpPr>
        <p:spPr>
          <a:xfrm>
            <a:off x="8229600" y="228600"/>
            <a:ext cx="762000" cy="548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t>УСТОЙЧИВОЕ  РАЗВИТИЕ                          </a:t>
            </a:r>
          </a:p>
          <a:p>
            <a:pPr algn="ctr">
              <a:defRPr/>
            </a:pPr>
            <a:r>
              <a:rPr lang="ru-RU" sz="2000" b="1" dirty="0"/>
              <a:t> ЭКОНОМИЧЕСКАЯ    БЕЗОПАСНОСТЬ</a:t>
            </a:r>
          </a:p>
        </p:txBody>
      </p:sp>
      <p:sp>
        <p:nvSpPr>
          <p:cNvPr id="59" name="Rectangle 12"/>
          <p:cNvSpPr>
            <a:spLocks noChangeArrowheads="1"/>
          </p:cNvSpPr>
          <p:nvPr/>
        </p:nvSpPr>
        <p:spPr bwMode="auto">
          <a:xfrm>
            <a:off x="609600" y="304800"/>
            <a:ext cx="2362200" cy="5334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ru-RU" sz="1000" b="1" dirty="0"/>
              <a:t>КРИТЕРИИ</a:t>
            </a:r>
          </a:p>
          <a:p>
            <a:pPr algn="ctr">
              <a:defRPr/>
            </a:pPr>
            <a:r>
              <a:rPr lang="ru-RU" sz="1000" b="1" dirty="0"/>
              <a:t> (ПРИЗНАКИ)</a:t>
            </a:r>
          </a:p>
          <a:p>
            <a:pPr algn="ctr">
              <a:defRPr/>
            </a:pPr>
            <a:r>
              <a:rPr lang="ru-RU" sz="1000" b="1" dirty="0"/>
              <a:t>СОЦИАЛЬНО ОТВЕТСТВЕННОГО ПОВЕДЕНИЯ БИЗНЕСА</a:t>
            </a:r>
          </a:p>
          <a:p>
            <a:pPr algn="ctr">
              <a:defRPr/>
            </a:pPr>
            <a:endParaRPr lang="ru-RU" sz="1000" b="1" dirty="0"/>
          </a:p>
          <a:p>
            <a:pPr algn="just" eaLnBrk="0" hangingPunct="0">
              <a:buFontTx/>
              <a:buChar char="-"/>
              <a:defRPr/>
            </a:pPr>
            <a:r>
              <a:rPr lang="ru-RU" sz="900" i="1" dirty="0"/>
              <a:t> </a:t>
            </a:r>
            <a:r>
              <a:rPr lang="ru-RU" sz="900" dirty="0"/>
              <a:t>высокое качество и широкий ассортимент товаров и услуг, разумные и доступные цены, качество обслуживания покупателей и клиентов;</a:t>
            </a:r>
          </a:p>
          <a:p>
            <a:pPr algn="just" eaLnBrk="0" hangingPunct="0">
              <a:buFontTx/>
              <a:buChar char="-"/>
              <a:defRPr/>
            </a:pPr>
            <a:r>
              <a:rPr lang="ru-RU" sz="900" dirty="0"/>
              <a:t> охрана труда и здоровья работников предприятий;</a:t>
            </a:r>
          </a:p>
          <a:p>
            <a:pPr algn="just" eaLnBrk="0" hangingPunct="0">
              <a:buFontTx/>
              <a:buChar char="-"/>
              <a:defRPr/>
            </a:pPr>
            <a:r>
              <a:rPr lang="ru-RU" sz="900" dirty="0"/>
              <a:t> забота компании о своих сотрудниках;</a:t>
            </a:r>
          </a:p>
          <a:p>
            <a:pPr algn="just" eaLnBrk="0" hangingPunct="0">
              <a:buFontTx/>
              <a:buChar char="-"/>
              <a:defRPr/>
            </a:pPr>
            <a:r>
              <a:rPr lang="ru-RU" sz="900" dirty="0"/>
              <a:t>  обеспечение надежных рабочих мест;</a:t>
            </a:r>
          </a:p>
          <a:p>
            <a:pPr algn="just" eaLnBrk="0" hangingPunct="0">
              <a:buFontTx/>
              <a:buChar char="-"/>
              <a:defRPr/>
            </a:pPr>
            <a:r>
              <a:rPr lang="ru-RU" sz="900" dirty="0"/>
              <a:t> обеспечение достойной заработной платы;</a:t>
            </a:r>
          </a:p>
          <a:p>
            <a:pPr algn="just">
              <a:defRPr/>
            </a:pPr>
            <a:r>
              <a:rPr lang="ru-RU" sz="900" dirty="0"/>
              <a:t>- экологическая безопасность производства, защита окружающей среды; </a:t>
            </a:r>
          </a:p>
          <a:p>
            <a:pPr algn="just">
              <a:defRPr/>
            </a:pPr>
            <a:r>
              <a:rPr lang="ru-RU" sz="900" dirty="0"/>
              <a:t>- четкое информирование о рисках, связанных с деятельностью компании; </a:t>
            </a:r>
          </a:p>
          <a:p>
            <a:pPr algn="just">
              <a:defRPr/>
            </a:pPr>
            <a:r>
              <a:rPr lang="ru-RU" sz="900" dirty="0"/>
              <a:t>- соблюдение всех норм законодательства;</a:t>
            </a:r>
          </a:p>
          <a:p>
            <a:pPr algn="just">
              <a:defRPr/>
            </a:pPr>
            <a:r>
              <a:rPr lang="ru-RU" sz="900" dirty="0"/>
              <a:t>- установление более высоких стандартов деятельности, чем требуют законы;</a:t>
            </a:r>
          </a:p>
          <a:p>
            <a:pPr algn="just">
              <a:defRPr/>
            </a:pPr>
            <a:r>
              <a:rPr lang="ru-RU" sz="900" dirty="0"/>
              <a:t>- вклад компании в развитие национальной экономики; </a:t>
            </a:r>
          </a:p>
          <a:p>
            <a:pPr algn="just">
              <a:defRPr/>
            </a:pPr>
            <a:r>
              <a:rPr lang="ru-RU" sz="900" dirty="0"/>
              <a:t>- поддержка прогрессивной государственной политики;</a:t>
            </a:r>
          </a:p>
          <a:p>
            <a:pPr>
              <a:defRPr/>
            </a:pPr>
            <a:r>
              <a:rPr lang="ru-RU" sz="900" dirty="0"/>
              <a:t>- поддержка искусства и культурных мероприятий;</a:t>
            </a:r>
          </a:p>
          <a:p>
            <a:pPr algn="just">
              <a:defRPr/>
            </a:pPr>
            <a:r>
              <a:rPr lang="ru-RU" sz="900" dirty="0"/>
              <a:t>- участие в городских программах и поддержки местных сообществ; </a:t>
            </a:r>
          </a:p>
          <a:p>
            <a:pPr>
              <a:defRPr/>
            </a:pPr>
            <a:r>
              <a:rPr lang="ru-RU" sz="900" dirty="0"/>
              <a:t>- отношения компании с деловыми партнерами и поставщиками; </a:t>
            </a:r>
          </a:p>
          <a:p>
            <a:pPr>
              <a:defRPr/>
            </a:pPr>
            <a:r>
              <a:rPr lang="ru-RU" sz="900" dirty="0"/>
              <a:t>- этика поведения</a:t>
            </a:r>
          </a:p>
          <a:p>
            <a:pPr algn="just" eaLnBrk="0" hangingPunct="0">
              <a:defRPr/>
            </a:pPr>
            <a:endParaRPr lang="ru-RU" sz="900" i="1" dirty="0"/>
          </a:p>
          <a:p>
            <a:pPr algn="just" eaLnBrk="0" hangingPunct="0">
              <a:buFontTx/>
              <a:buChar char="-"/>
              <a:defRPr/>
            </a:pPr>
            <a:endParaRPr lang="ru-RU" sz="1000" dirty="0"/>
          </a:p>
          <a:p>
            <a:pPr eaLnBrk="0" hangingPunct="0">
              <a:buFontTx/>
              <a:buChar char="-"/>
              <a:defRPr/>
            </a:pPr>
            <a:endParaRPr lang="ru-RU" sz="1000" dirty="0">
              <a:cs typeface="Times New Roman" pitchFamily="18" charset="0"/>
            </a:endParaRPr>
          </a:p>
        </p:txBody>
      </p:sp>
    </p:spTree>
    <p:extLst>
      <p:ext uri="{BB962C8B-B14F-4D97-AF65-F5344CB8AC3E}">
        <p14:creationId xmlns:p14="http://schemas.microsoft.com/office/powerpoint/2010/main" val="267769191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378884"/>
                                        </p:tgtEl>
                                        <p:attrNameLst>
                                          <p:attrName>style.visibility</p:attrName>
                                        </p:attrNameLst>
                                      </p:cBhvr>
                                      <p:to>
                                        <p:strVal val="visible"/>
                                      </p:to>
                                    </p:set>
                                    <p:anim calcmode="lin" valueType="num">
                                      <p:cBhvr additive="base">
                                        <p:cTn id="7" dur="75" fill="hold"/>
                                        <p:tgtEl>
                                          <p:spTgt spid="378884"/>
                                        </p:tgtEl>
                                        <p:attrNameLst>
                                          <p:attrName>ppt_x</p:attrName>
                                        </p:attrNameLst>
                                      </p:cBhvr>
                                      <p:tavLst>
                                        <p:tav tm="0">
                                          <p:val>
                                            <p:strVal val="0-#ppt_w/2"/>
                                          </p:val>
                                        </p:tav>
                                        <p:tav tm="100000">
                                          <p:val>
                                            <p:strVal val="#ppt_x"/>
                                          </p:val>
                                        </p:tav>
                                      </p:tavLst>
                                    </p:anim>
                                    <p:anim calcmode="lin" valueType="num">
                                      <p:cBhvr additive="base">
                                        <p:cTn id="8" dur="75" fill="hold"/>
                                        <p:tgtEl>
                                          <p:spTgt spid="3788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2"/>
          <p:cNvSpPr>
            <a:spLocks noChangeArrowheads="1"/>
          </p:cNvSpPr>
          <p:nvPr/>
        </p:nvSpPr>
        <p:spPr bwMode="auto">
          <a:xfrm>
            <a:off x="-14288" y="152400"/>
            <a:ext cx="9144001" cy="714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1600" b="1" dirty="0" smtClean="0">
                <a:solidFill>
                  <a:srgbClr val="C00000"/>
                </a:solidFill>
                <a:latin typeface="Arial Black" panose="020B0A04020102020204" pitchFamily="34" charset="0"/>
                <a:cs typeface="Times New Roman" pitchFamily="18" charset="0"/>
              </a:rPr>
              <a:t>ДЕЛОВОЙ ЭТИКЕТ КАК КЛЮЧЕВОЙ КРИТЕРИЙ </a:t>
            </a:r>
          </a:p>
          <a:p>
            <a:pPr algn="ctr" eaLnBrk="1" hangingPunct="1"/>
            <a:r>
              <a:rPr lang="ru-RU" altLang="ru-RU" sz="1600" b="1" dirty="0" smtClean="0">
                <a:solidFill>
                  <a:srgbClr val="C00000"/>
                </a:solidFill>
                <a:latin typeface="Arial Black" panose="020B0A04020102020204" pitchFamily="34" charset="0"/>
                <a:cs typeface="Times New Roman" pitchFamily="18" charset="0"/>
              </a:rPr>
              <a:t>КОРПОРАТИВНОЙ СОЦИАЛЬНОЙ ОТВЕТСТВЕННОСТИ, </a:t>
            </a:r>
          </a:p>
          <a:p>
            <a:pPr algn="ctr" eaLnBrk="1" hangingPunct="1"/>
            <a:r>
              <a:rPr lang="ru-RU" altLang="ru-RU" sz="1600" b="1" dirty="0" smtClean="0">
                <a:solidFill>
                  <a:srgbClr val="C00000"/>
                </a:solidFill>
                <a:latin typeface="Arial Black" panose="020B0A04020102020204" pitchFamily="34" charset="0"/>
                <a:cs typeface="Times New Roman" pitchFamily="18" charset="0"/>
              </a:rPr>
              <a:t>ВЕДУЩИЙ ПО ПУТИ УСТОЙЧИВОГО РАЗВИТИЯ</a:t>
            </a:r>
          </a:p>
          <a:p>
            <a:pPr algn="ctr" eaLnBrk="1" hangingPunct="1"/>
            <a:endParaRPr lang="ru-RU" altLang="ru-RU" sz="1100" b="1" dirty="0" smtClean="0">
              <a:latin typeface="Times New Roman" pitchFamily="18" charset="0"/>
              <a:cs typeface="Times New Roman" pitchFamily="18" charset="0"/>
            </a:endParaRPr>
          </a:p>
          <a:p>
            <a:pPr algn="ctr" eaLnBrk="1" hangingPunct="1"/>
            <a:r>
              <a:rPr lang="ru-RU" altLang="ru-RU" sz="2800" b="1" dirty="0" smtClean="0">
                <a:latin typeface="Times New Roman" pitchFamily="18" charset="0"/>
                <a:cs typeface="Times New Roman" pitchFamily="18" charset="0"/>
              </a:rPr>
              <a:t>«</a:t>
            </a:r>
            <a:r>
              <a:rPr lang="ru-RU" altLang="ru-RU" sz="2800" b="1" dirty="0">
                <a:latin typeface="Times New Roman" pitchFamily="18" charset="0"/>
                <a:cs typeface="Times New Roman" pitchFamily="18" charset="0"/>
              </a:rPr>
              <a:t>Тому, кто не умеет улыбаться, </a:t>
            </a:r>
          </a:p>
          <a:p>
            <a:pPr algn="ctr" eaLnBrk="1" hangingPunct="1"/>
            <a:r>
              <a:rPr lang="ru-RU" altLang="ru-RU" sz="2800" b="1" dirty="0">
                <a:latin typeface="Times New Roman" pitchFamily="18" charset="0"/>
                <a:cs typeface="Times New Roman" pitchFamily="18" charset="0"/>
              </a:rPr>
              <a:t>не следует заниматься торговлей» </a:t>
            </a:r>
          </a:p>
          <a:p>
            <a:pPr algn="ctr" eaLnBrk="1" hangingPunct="1"/>
            <a:r>
              <a:rPr lang="ru-RU" altLang="ru-RU" sz="2800" dirty="0">
                <a:latin typeface="Times New Roman" pitchFamily="18" charset="0"/>
                <a:cs typeface="Times New Roman" pitchFamily="18" charset="0"/>
              </a:rPr>
              <a:t>(китайская пословица) </a:t>
            </a:r>
          </a:p>
          <a:p>
            <a:pPr algn="just" eaLnBrk="1" hangingPunct="1"/>
            <a:r>
              <a:rPr lang="ru-RU" altLang="ru-RU" sz="2700" dirty="0">
                <a:latin typeface="Times New Roman" pitchFamily="18" charset="0"/>
                <a:cs typeface="Times New Roman" pitchFamily="18" charset="0"/>
              </a:rPr>
              <a:t>Каждая страна обладает своей национальной идентичностью. У любой нации собственный менталитет, традиции и обычаи, правила поведения и даже собственный деловой этикет. Чтобы не попасть впросак при работе с иностранными коллегами и партнерами, нужно обратить внимание на множество мелочей и нюансов. То, что принято у нас может быть неприемлемо в другом государстве.</a:t>
            </a:r>
          </a:p>
          <a:p>
            <a:pPr algn="just" eaLnBrk="1" hangingPunct="1"/>
            <a:endParaRPr lang="ru-RU" altLang="ru-RU" sz="1400" dirty="0">
              <a:latin typeface="Times New Roman" pitchFamily="18" charset="0"/>
              <a:cs typeface="Times New Roman" pitchFamily="18" charset="0"/>
            </a:endParaRPr>
          </a:p>
          <a:p>
            <a:pPr algn="ctr" eaLnBrk="1" hangingPunct="1"/>
            <a:r>
              <a:rPr lang="ru-RU" altLang="ru-RU" sz="2800" b="1" i="1" dirty="0">
                <a:latin typeface="Times New Roman" pitchFamily="18" charset="0"/>
                <a:cs typeface="Times New Roman" pitchFamily="18" charset="0"/>
              </a:rPr>
              <a:t>Культура другой страны – это не только барьер, который приходится преодолевать всем приезжим, </a:t>
            </a:r>
          </a:p>
          <a:p>
            <a:pPr algn="ctr" eaLnBrk="1" hangingPunct="1"/>
            <a:r>
              <a:rPr lang="ru-RU" altLang="ru-RU" sz="2800" b="1" i="1" dirty="0">
                <a:latin typeface="Times New Roman" pitchFamily="18" charset="0"/>
                <a:cs typeface="Times New Roman" pitchFamily="18" charset="0"/>
              </a:rPr>
              <a:t>но еще и щит, защищающий уникальность </a:t>
            </a:r>
          </a:p>
          <a:p>
            <a:pPr algn="ctr" eaLnBrk="1" hangingPunct="1"/>
            <a:r>
              <a:rPr lang="ru-RU" altLang="ru-RU" sz="2800" b="1" i="1" dirty="0">
                <a:latin typeface="Times New Roman" pitchFamily="18" charset="0"/>
                <a:cs typeface="Times New Roman" pitchFamily="18" charset="0"/>
              </a:rPr>
              <a:t>каждого народа. </a:t>
            </a:r>
            <a:endParaRPr lang="ru-RU" alt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509995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5"/>
          <p:cNvSpPr>
            <a:spLocks noChangeArrowheads="1"/>
          </p:cNvSpPr>
          <p:nvPr/>
        </p:nvSpPr>
        <p:spPr bwMode="auto">
          <a:xfrm>
            <a:off x="0" y="152400"/>
            <a:ext cx="92202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b="1">
                <a:latin typeface="Times New Roman" pitchFamily="18" charset="0"/>
                <a:cs typeface="Times New Roman" pitchFamily="18" charset="0"/>
              </a:rPr>
              <a:t>ВЕЛИКОБРИТАНИЯ</a:t>
            </a:r>
          </a:p>
          <a:p>
            <a:pPr algn="just" eaLnBrk="1" hangingPunct="1"/>
            <a:r>
              <a:rPr lang="ru-RU" altLang="ru-RU">
                <a:latin typeface="Times New Roman" pitchFamily="18" charset="0"/>
                <a:cs typeface="Times New Roman" pitchFamily="18" charset="0"/>
              </a:rPr>
              <a:t>Соединенное Королевство – один из мировых экономических и финансовых центров. Британские финансисты и бизнесмены – настоящие </a:t>
            </a:r>
            <a:r>
              <a:rPr lang="ru-RU" altLang="ru-RU" b="1">
                <a:latin typeface="Times New Roman" pitchFamily="18" charset="0"/>
                <a:cs typeface="Times New Roman" pitchFamily="18" charset="0"/>
              </a:rPr>
              <a:t>перфекционисты</a:t>
            </a:r>
            <a:r>
              <a:rPr lang="ru-RU" altLang="ru-RU">
                <a:latin typeface="Times New Roman" pitchFamily="18" charset="0"/>
                <a:cs typeface="Times New Roman" pitchFamily="18" charset="0"/>
              </a:rPr>
              <a:t>, они уделяют внимание каждой детали в своей работе и требуют того же от своих коллег, в том числе и иностранных. Даже при написании писем надо быть предельно аккуратным и внимательным ко всем формальностям.</a:t>
            </a:r>
          </a:p>
          <a:p>
            <a:pPr algn="just" eaLnBrk="1" hangingPunct="1"/>
            <a:r>
              <a:rPr lang="ru-RU" altLang="ru-RU" b="1">
                <a:latin typeface="Times New Roman" pitchFamily="18" charset="0"/>
                <a:cs typeface="Times New Roman" pitchFamily="18" charset="0"/>
              </a:rPr>
              <a:t>Пунктуальность </a:t>
            </a:r>
            <a:r>
              <a:rPr lang="ru-RU" altLang="ru-RU">
                <a:latin typeface="Times New Roman" pitchFamily="18" charset="0"/>
                <a:cs typeface="Times New Roman" pitchFamily="18" charset="0"/>
              </a:rPr>
              <a:t>– чуть ли не главное качество, которым должен обладать человек, который ведет свои дела в Великобритании. Опоздание совершенно неприемлемо, а сама деловая встреча обычно назначается заблаговременно, за несколько дней.</a:t>
            </a:r>
          </a:p>
          <a:p>
            <a:pPr algn="just" eaLnBrk="1" hangingPunct="1"/>
            <a:r>
              <a:rPr lang="ru-RU" altLang="ru-RU" b="1">
                <a:latin typeface="Times New Roman" pitchFamily="18" charset="0"/>
                <a:cs typeface="Times New Roman" pitchFamily="18" charset="0"/>
              </a:rPr>
              <a:t>Британский юмор </a:t>
            </a:r>
            <a:r>
              <a:rPr lang="ru-RU" altLang="ru-RU">
                <a:latin typeface="Times New Roman" pitchFamily="18" charset="0"/>
                <a:cs typeface="Times New Roman" pitchFamily="18" charset="0"/>
              </a:rPr>
              <a:t>– один из </a:t>
            </a:r>
            <a:r>
              <a:rPr lang="ru-RU" altLang="ru-RU" b="1">
                <a:latin typeface="Times New Roman" pitchFamily="18" charset="0"/>
                <a:cs typeface="Times New Roman" pitchFamily="18" charset="0"/>
              </a:rPr>
              <a:t>национальных символов</a:t>
            </a:r>
            <a:r>
              <a:rPr lang="ru-RU" altLang="ru-RU">
                <a:latin typeface="Times New Roman" pitchFamily="18" charset="0"/>
                <a:cs typeface="Times New Roman" pitchFamily="18" charset="0"/>
              </a:rPr>
              <a:t>, он присутствует даже в деловой среде. Если вы не поняли шутку или ироничное замечание собеседника, то не стоит акцентировать на этом внимание, нужно улыбнуться и продолжить разговор.</a:t>
            </a:r>
          </a:p>
          <a:p>
            <a:pPr algn="just" eaLnBrk="1" hangingPunct="1"/>
            <a:r>
              <a:rPr lang="ru-RU" altLang="ru-RU">
                <a:latin typeface="Times New Roman" pitchFamily="18" charset="0"/>
                <a:cs typeface="Times New Roman" pitchFamily="18" charset="0"/>
              </a:rPr>
              <a:t>Не стоит также забывать, что Великобритания – многонациональная страна, и называть шотландца или ирландца англичанином – опасный шаг. Представителей Шотландии, Уэльса и Северной Ирландии иногда даже слово «британцы» задевает, поэтому надо выражаться предельно корректно и не затрагивать тему наций в составе Соединенного королевства.</a:t>
            </a:r>
          </a:p>
          <a:p>
            <a:pPr algn="just" eaLnBrk="1" hangingPunct="1"/>
            <a:r>
              <a:rPr lang="ru-RU" altLang="ru-RU" b="1">
                <a:latin typeface="Times New Roman" pitchFamily="18" charset="0"/>
                <a:cs typeface="Times New Roman" pitchFamily="18" charset="0"/>
              </a:rPr>
              <a:t>После окончания рабочего дня не принято обсуждать рабочие дела</a:t>
            </a:r>
            <a:r>
              <a:rPr lang="ru-RU" altLang="ru-RU">
                <a:latin typeface="Times New Roman" pitchFamily="18" charset="0"/>
                <a:cs typeface="Times New Roman" pitchFamily="18" charset="0"/>
              </a:rPr>
              <a:t>, даже находясь с коллегой за ужином в ресторане или на семейном обеде у него дома. </a:t>
            </a:r>
            <a:r>
              <a:rPr lang="ru-RU" altLang="ru-RU" b="1">
                <a:latin typeface="Times New Roman" pitchFamily="18" charset="0"/>
                <a:cs typeface="Times New Roman" pitchFamily="18" charset="0"/>
              </a:rPr>
              <a:t>Разговор о работе после работы – дурной тон</a:t>
            </a:r>
            <a:r>
              <a:rPr lang="ru-RU" altLang="ru-RU">
                <a:latin typeface="Times New Roman" pitchFamily="18" charset="0"/>
                <a:cs typeface="Times New Roman" pitchFamily="18" charset="0"/>
              </a:rPr>
              <a:t>. </a:t>
            </a:r>
          </a:p>
          <a:p>
            <a:pPr algn="just" eaLnBrk="1" hangingPunct="1"/>
            <a:r>
              <a:rPr lang="ru-RU" altLang="ru-RU">
                <a:latin typeface="Times New Roman" pitchFamily="18" charset="0"/>
                <a:cs typeface="Times New Roman" pitchFamily="18" charset="0"/>
              </a:rPr>
              <a:t>Кроме </a:t>
            </a:r>
            <a:r>
              <a:rPr lang="ru-RU" altLang="ru-RU" b="1">
                <a:latin typeface="Times New Roman" pitchFamily="18" charset="0"/>
                <a:cs typeface="Times New Roman" pitchFamily="18" charset="0"/>
              </a:rPr>
              <a:t>профессионализм</a:t>
            </a:r>
            <a:r>
              <a:rPr lang="ru-RU" altLang="ru-RU">
                <a:latin typeface="Times New Roman" pitchFamily="18" charset="0"/>
                <a:cs typeface="Times New Roman" pitchFamily="18" charset="0"/>
              </a:rPr>
              <a:t>а во всех сферах, британцы славятся своей </a:t>
            </a:r>
            <a:r>
              <a:rPr lang="ru-RU" altLang="ru-RU" b="1">
                <a:latin typeface="Times New Roman" pitchFamily="18" charset="0"/>
                <a:cs typeface="Times New Roman" pitchFamily="18" charset="0"/>
              </a:rPr>
              <a:t>консервативностью</a:t>
            </a:r>
            <a:r>
              <a:rPr lang="ru-RU" altLang="ru-RU">
                <a:latin typeface="Times New Roman" pitchFamily="18" charset="0"/>
                <a:cs typeface="Times New Roman" pitchFamily="18" charset="0"/>
              </a:rPr>
              <a:t>, что отражается также и на правилах дресс-кода: на встречу с партнерами в офисе не стоит приходить в джинсах и футболке, а на званый ужин – в спортивном костюме.</a:t>
            </a:r>
          </a:p>
          <a:p>
            <a:pPr algn="just" eaLnBrk="1" hangingPunct="1"/>
            <a:r>
              <a:rPr lang="ru-RU" altLang="ru-RU">
                <a:latin typeface="Times New Roman" pitchFamily="18" charset="0"/>
                <a:cs typeface="Times New Roman" pitchFamily="18" charset="0"/>
              </a:rPr>
              <a:t>Жители Великобритании – люди </a:t>
            </a:r>
            <a:r>
              <a:rPr lang="ru-RU" altLang="ru-RU" b="1">
                <a:latin typeface="Times New Roman" pitchFamily="18" charset="0"/>
                <a:cs typeface="Times New Roman" pitchFamily="18" charset="0"/>
              </a:rPr>
              <a:t>сдержанные и уравновешенные</a:t>
            </a:r>
            <a:r>
              <a:rPr lang="ru-RU" altLang="ru-RU">
                <a:latin typeface="Times New Roman" pitchFamily="18" charset="0"/>
                <a:cs typeface="Times New Roman" pitchFamily="18" charset="0"/>
              </a:rPr>
              <a:t>. При разговоре следует избегать проявления излишних эмоций и экспрессивных высказываний.</a:t>
            </a:r>
          </a:p>
          <a:p>
            <a:pPr eaLnBrk="1" hangingPunct="1"/>
            <a:endParaRPr lang="ru-RU" altLang="ru-RU"/>
          </a:p>
          <a:p>
            <a:pPr eaLnBrk="1" hangingPunct="1"/>
            <a:endParaRPr lang="ru-RU" altLang="ru-RU"/>
          </a:p>
        </p:txBody>
      </p:sp>
    </p:spTree>
    <p:extLst>
      <p:ext uri="{BB962C8B-B14F-4D97-AF65-F5344CB8AC3E}">
        <p14:creationId xmlns:p14="http://schemas.microsoft.com/office/powerpoint/2010/main" val="199159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692696"/>
            <a:ext cx="8964488" cy="6401753"/>
          </a:xfrm>
          <a:prstGeom prst="rect">
            <a:avLst/>
          </a:prstGeom>
        </p:spPr>
        <p:txBody>
          <a:bodyPr wrap="square">
            <a:spAutoFit/>
          </a:bodyPr>
          <a:lstStyle/>
          <a:p>
            <a:endParaRPr lang="ru-RU" dirty="0" smtClean="0"/>
          </a:p>
          <a:p>
            <a:pPr algn="ctr"/>
            <a:r>
              <a:rPr lang="ru-RU" sz="2600" dirty="0" smtClean="0">
                <a:latin typeface="Times New Roman" panose="02020603050405020304" pitchFamily="18" charset="0"/>
                <a:cs typeface="Times New Roman" panose="02020603050405020304" pitchFamily="18" charset="0"/>
              </a:rPr>
              <a:t>Вплоть </a:t>
            </a:r>
            <a:r>
              <a:rPr lang="ru-RU" sz="2600" dirty="0">
                <a:latin typeface="Times New Roman" panose="02020603050405020304" pitchFamily="18" charset="0"/>
                <a:cs typeface="Times New Roman" panose="02020603050405020304" pitchFamily="18" charset="0"/>
              </a:rPr>
              <a:t>до последних своих дней Жан </a:t>
            </a:r>
            <a:r>
              <a:rPr lang="ru-RU" sz="2600" dirty="0" err="1">
                <a:latin typeface="Times New Roman" panose="02020603050405020304" pitchFamily="18" charset="0"/>
                <a:cs typeface="Times New Roman" panose="02020603050405020304" pitchFamily="18" charset="0"/>
              </a:rPr>
              <a:t>Монне</a:t>
            </a:r>
            <a:r>
              <a:rPr lang="ru-RU" sz="2600" dirty="0">
                <a:latin typeface="Times New Roman" panose="02020603050405020304" pitchFamily="18" charset="0"/>
                <a:cs typeface="Times New Roman" panose="02020603050405020304" pitchFamily="18" charset="0"/>
              </a:rPr>
              <a:t> был тверд в убеждении, что европейские нации должны объединиться, чтобы выжить. «</a:t>
            </a:r>
            <a:r>
              <a:rPr lang="ru-RU" sz="2600" i="1" dirty="0">
                <a:latin typeface="Times New Roman" panose="02020603050405020304" pitchFamily="18" charset="0"/>
                <a:cs typeface="Times New Roman" panose="02020603050405020304" pitchFamily="18" charset="0"/>
              </a:rPr>
              <a:t>Продолжайте, продолжайте, нет никакого будущего для людей Европы, кроме как в союзе</a:t>
            </a: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a:t>
            </a:r>
          </a:p>
          <a:p>
            <a:pPr algn="ct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говорил </a:t>
            </a:r>
            <a:r>
              <a:rPr lang="ru-RU" sz="2600" dirty="0" err="1">
                <a:latin typeface="Times New Roman" panose="02020603050405020304" pitchFamily="18" charset="0"/>
                <a:cs typeface="Times New Roman" panose="02020603050405020304" pitchFamily="18" charset="0"/>
              </a:rPr>
              <a:t>Монне</a:t>
            </a:r>
            <a:r>
              <a:rPr lang="ru-RU" sz="2600" dirty="0">
                <a:latin typeface="Times New Roman" panose="02020603050405020304" pitchFamily="18" charset="0"/>
                <a:cs typeface="Times New Roman" panose="02020603050405020304" pitchFamily="18" charset="0"/>
              </a:rPr>
              <a:t>. </a:t>
            </a:r>
            <a:endParaRPr lang="ru-RU" sz="2600" dirty="0" smtClean="0">
              <a:latin typeface="Times New Roman" panose="02020603050405020304" pitchFamily="18" charset="0"/>
              <a:cs typeface="Times New Roman" panose="02020603050405020304" pitchFamily="18" charset="0"/>
            </a:endParaRPr>
          </a:p>
          <a:p>
            <a:pPr algn="ctr"/>
            <a:r>
              <a:rPr lang="ru-RU" sz="2600" dirty="0" smtClean="0">
                <a:latin typeface="Times New Roman" panose="02020603050405020304" pitchFamily="18" charset="0"/>
                <a:cs typeface="Times New Roman" panose="02020603050405020304" pitchFamily="18" charset="0"/>
              </a:rPr>
              <a:t>Всю </a:t>
            </a:r>
            <a:r>
              <a:rPr lang="ru-RU" sz="2600" dirty="0">
                <a:latin typeface="Times New Roman" panose="02020603050405020304" pitchFamily="18" charset="0"/>
                <a:cs typeface="Times New Roman" panose="02020603050405020304" pitchFamily="18" charset="0"/>
              </a:rPr>
              <a:t>свою жизнь он добивался одной цели: «</a:t>
            </a:r>
            <a:r>
              <a:rPr lang="ru-RU" sz="2600" i="1" dirty="0">
                <a:latin typeface="Times New Roman" panose="02020603050405020304" pitchFamily="18" charset="0"/>
                <a:cs typeface="Times New Roman" panose="02020603050405020304" pitchFamily="18" charset="0"/>
              </a:rPr>
              <a:t>Заставьте людей сотрудничать, покажите им, что несмотря на их различия и границы у них есть общие интересы</a:t>
            </a:r>
            <a:r>
              <a:rPr lang="ru-RU" sz="2600" dirty="0">
                <a:latin typeface="Times New Roman" panose="02020603050405020304" pitchFamily="18" charset="0"/>
                <a:cs typeface="Times New Roman" panose="02020603050405020304" pitchFamily="18" charset="0"/>
              </a:rPr>
              <a:t>».</a:t>
            </a:r>
          </a:p>
          <a:p>
            <a:pPr algn="ctr"/>
            <a:r>
              <a:rPr lang="ru-RU" sz="2600" b="1" dirty="0">
                <a:latin typeface="Times New Roman" panose="02020603050405020304" pitchFamily="18" charset="0"/>
                <a:cs typeface="Times New Roman" panose="02020603050405020304" pitchFamily="18" charset="0"/>
              </a:rPr>
              <a:t>1989 г</a:t>
            </a:r>
            <a:r>
              <a:rPr lang="ru-RU" sz="2600" dirty="0">
                <a:latin typeface="Times New Roman" panose="02020603050405020304" pitchFamily="18" charset="0"/>
                <a:cs typeface="Times New Roman" panose="02020603050405020304" pitchFamily="18" charset="0"/>
              </a:rPr>
              <a:t>. – учреждена программа грантов, посвященная памяти </a:t>
            </a:r>
            <a:endParaRPr lang="ru-RU" sz="2600" dirty="0" smtClean="0">
              <a:latin typeface="Times New Roman" panose="02020603050405020304" pitchFamily="18" charset="0"/>
              <a:cs typeface="Times New Roman" panose="02020603050405020304" pitchFamily="18" charset="0"/>
            </a:endParaRPr>
          </a:p>
          <a:p>
            <a:pPr algn="ctr"/>
            <a:r>
              <a:rPr lang="ru-RU" sz="2600" b="1" dirty="0" smtClean="0">
                <a:latin typeface="Times New Roman" panose="02020603050405020304" pitchFamily="18" charset="0"/>
                <a:cs typeface="Times New Roman" panose="02020603050405020304" pitchFamily="18" charset="0"/>
              </a:rPr>
              <a:t>Жана </a:t>
            </a:r>
            <a:r>
              <a:rPr lang="ru-RU" sz="2600" b="1" dirty="0" err="1">
                <a:latin typeface="Times New Roman" panose="02020603050405020304" pitchFamily="18" charset="0"/>
                <a:cs typeface="Times New Roman" panose="02020603050405020304" pitchFamily="18" charset="0"/>
              </a:rPr>
              <a:t>Монне</a:t>
            </a:r>
            <a:r>
              <a:rPr lang="ru-RU" sz="2600" b="1"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pPr algn="ctr"/>
            <a:r>
              <a:rPr lang="ru-RU" sz="2600" dirty="0">
                <a:latin typeface="Times New Roman" panose="02020603050405020304" pitchFamily="18" charset="0"/>
                <a:cs typeface="Times New Roman" panose="02020603050405020304" pitchFamily="18" charset="0"/>
              </a:rPr>
              <a:t>Объединяет университеты всех стран </a:t>
            </a:r>
            <a:r>
              <a:rPr lang="ru-RU" sz="2600" dirty="0" smtClean="0">
                <a:latin typeface="Times New Roman" panose="02020603050405020304" pitchFamily="18" charset="0"/>
                <a:cs typeface="Times New Roman" panose="02020603050405020304" pitchFamily="18" charset="0"/>
              </a:rPr>
              <a:t>мира.</a:t>
            </a:r>
          </a:p>
          <a:p>
            <a:pPr algn="ctr"/>
            <a:endParaRPr lang="ru-RU" sz="2600" b="1" dirty="0" smtClean="0">
              <a:latin typeface="Times New Roman" panose="02020603050405020304" pitchFamily="18" charset="0"/>
              <a:cs typeface="Times New Roman" panose="02020603050405020304" pitchFamily="18" charset="0"/>
            </a:endParaRPr>
          </a:p>
          <a:p>
            <a:pPr algn="ctr"/>
            <a:r>
              <a:rPr lang="ru-RU" sz="2600" b="1" dirty="0" smtClean="0">
                <a:latin typeface="Times New Roman" panose="02020603050405020304" pitchFamily="18" charset="0"/>
                <a:cs typeface="Times New Roman" panose="02020603050405020304" pitchFamily="18" charset="0"/>
              </a:rPr>
              <a:t>Цель  </a:t>
            </a:r>
            <a:r>
              <a:rPr lang="ru-RU" sz="2600" b="1" dirty="0">
                <a:latin typeface="Times New Roman" panose="02020603050405020304" pitchFamily="18" charset="0"/>
                <a:cs typeface="Times New Roman" panose="02020603050405020304" pitchFamily="18" charset="0"/>
              </a:rPr>
              <a:t>программы</a:t>
            </a:r>
            <a:r>
              <a:rPr lang="ru-RU" sz="2600" dirty="0">
                <a:latin typeface="Times New Roman" panose="02020603050405020304" pitchFamily="18" charset="0"/>
                <a:cs typeface="Times New Roman" panose="02020603050405020304" pitchFamily="18" charset="0"/>
              </a:rPr>
              <a:t> - обучение и исследования </a:t>
            </a:r>
            <a:endParaRPr lang="ru-RU" sz="2600" dirty="0" smtClean="0">
              <a:latin typeface="Times New Roman" panose="02020603050405020304" pitchFamily="18" charset="0"/>
              <a:cs typeface="Times New Roman" panose="02020603050405020304" pitchFamily="18" charset="0"/>
            </a:endParaRPr>
          </a:p>
          <a:p>
            <a:pPr algn="ctr"/>
            <a:r>
              <a:rPr lang="ru-RU" sz="2600" dirty="0" smtClean="0">
                <a:latin typeface="Times New Roman" panose="02020603050405020304" pitchFamily="18" charset="0"/>
                <a:cs typeface="Times New Roman" panose="02020603050405020304" pitchFamily="18" charset="0"/>
              </a:rPr>
              <a:t>в </a:t>
            </a:r>
            <a:r>
              <a:rPr lang="ru-RU" sz="2600" dirty="0">
                <a:latin typeface="Times New Roman" panose="02020603050405020304" pitchFamily="18" charset="0"/>
                <a:cs typeface="Times New Roman" panose="02020603050405020304" pitchFamily="18" charset="0"/>
              </a:rPr>
              <a:t>сфере </a:t>
            </a:r>
            <a:r>
              <a:rPr lang="ru-RU" sz="2600" dirty="0" smtClean="0">
                <a:latin typeface="Times New Roman" panose="02020603050405020304" pitchFamily="18" charset="0"/>
                <a:cs typeface="Times New Roman" panose="02020603050405020304" pitchFamily="18" charset="0"/>
              </a:rPr>
              <a:t>европейской </a:t>
            </a:r>
            <a:r>
              <a:rPr lang="ru-RU" sz="2600" dirty="0">
                <a:latin typeface="Times New Roman" panose="02020603050405020304" pitchFamily="18" charset="0"/>
                <a:cs typeface="Times New Roman" panose="02020603050405020304" pitchFamily="18" charset="0"/>
              </a:rPr>
              <a:t>интеграции</a:t>
            </a:r>
            <a:r>
              <a:rPr lang="ru-RU" sz="2600" dirty="0" smtClean="0">
                <a:latin typeface="Times New Roman" panose="02020603050405020304" pitchFamily="18" charset="0"/>
                <a:cs typeface="Times New Roman" panose="02020603050405020304" pitchFamily="18" charset="0"/>
              </a:rPr>
              <a:t>.</a:t>
            </a:r>
          </a:p>
          <a:p>
            <a:pPr algn="ctr"/>
            <a:endParaRPr lang="ru-RU" sz="2800" dirty="0"/>
          </a:p>
        </p:txBody>
      </p:sp>
    </p:spTree>
    <p:extLst>
      <p:ext uri="{BB962C8B-B14F-4D97-AF65-F5344CB8AC3E}">
        <p14:creationId xmlns:p14="http://schemas.microsoft.com/office/powerpoint/2010/main" val="2056186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p:cNvSpPr>
            <a:spLocks noChangeArrowheads="1"/>
          </p:cNvSpPr>
          <p:nvPr/>
        </p:nvSpPr>
        <p:spPr bwMode="auto">
          <a:xfrm>
            <a:off x="131763" y="0"/>
            <a:ext cx="8991600" cy="991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000" b="1" dirty="0">
                <a:latin typeface="Times New Roman" pitchFamily="18" charset="0"/>
                <a:cs typeface="Times New Roman" pitchFamily="18" charset="0"/>
              </a:rPr>
              <a:t>ГЕРМАНИЯ</a:t>
            </a:r>
          </a:p>
          <a:p>
            <a:pPr algn="just" eaLnBrk="1" hangingPunct="1"/>
            <a:r>
              <a:rPr lang="ru-RU" altLang="ru-RU" sz="2000" b="1" dirty="0">
                <a:latin typeface="Times New Roman" pitchFamily="18" charset="0"/>
                <a:cs typeface="Times New Roman" pitchFamily="18" charset="0"/>
              </a:rPr>
              <a:t>Расчетливые и бережливые </a:t>
            </a:r>
            <a:r>
              <a:rPr lang="ru-RU" altLang="ru-RU" sz="2000" dirty="0">
                <a:latin typeface="Times New Roman" pitchFamily="18" charset="0"/>
                <a:cs typeface="Times New Roman" pitchFamily="18" charset="0"/>
              </a:rPr>
              <a:t>немцы известны как самые </a:t>
            </a:r>
            <a:r>
              <a:rPr lang="ru-RU" altLang="ru-RU" sz="2000" b="1" dirty="0">
                <a:latin typeface="Times New Roman" pitchFamily="18" charset="0"/>
                <a:cs typeface="Times New Roman" pitchFamily="18" charset="0"/>
              </a:rPr>
              <a:t>педантичные и трудолюбивые специалисты.</a:t>
            </a:r>
            <a:r>
              <a:rPr lang="ru-RU" altLang="ru-RU" sz="2000" dirty="0">
                <a:latin typeface="Times New Roman" pitchFamily="18" charset="0"/>
                <a:cs typeface="Times New Roman" pitchFamily="18" charset="0"/>
              </a:rPr>
              <a:t> Бизнесмены из Германии очень </a:t>
            </a:r>
            <a:r>
              <a:rPr lang="ru-RU" altLang="ru-RU" sz="2000" b="1" dirty="0">
                <a:latin typeface="Times New Roman" pitchFamily="18" charset="0"/>
                <a:cs typeface="Times New Roman" pitchFamily="18" charset="0"/>
              </a:rPr>
              <a:t>сдержаны</a:t>
            </a:r>
            <a:r>
              <a:rPr lang="ru-RU" altLang="ru-RU" sz="2000" dirty="0">
                <a:latin typeface="Times New Roman" pitchFamily="18" charset="0"/>
                <a:cs typeface="Times New Roman" pitchFamily="18" charset="0"/>
              </a:rPr>
              <a:t> и всегда держатся </a:t>
            </a:r>
            <a:r>
              <a:rPr lang="ru-RU" altLang="ru-RU" sz="2000" b="1" dirty="0">
                <a:latin typeface="Times New Roman" pitchFamily="18" charset="0"/>
                <a:cs typeface="Times New Roman" pitchFamily="18" charset="0"/>
              </a:rPr>
              <a:t>официально,</a:t>
            </a:r>
            <a:r>
              <a:rPr lang="ru-RU" altLang="ru-RU" sz="2000" dirty="0">
                <a:latin typeface="Times New Roman" pitchFamily="18" charset="0"/>
                <a:cs typeface="Times New Roman" pitchFamily="18" charset="0"/>
              </a:rPr>
              <a:t> даже если между партнерами сложились давние дружеские отношения: принято обращаться </a:t>
            </a:r>
            <a:r>
              <a:rPr lang="ru-RU" altLang="ru-RU" sz="2000" b="1" dirty="0">
                <a:latin typeface="Times New Roman" pitchFamily="18" charset="0"/>
                <a:cs typeface="Times New Roman" pitchFamily="18" charset="0"/>
              </a:rPr>
              <a:t>по фамилии и на «вы». </a:t>
            </a:r>
            <a:r>
              <a:rPr lang="ru-RU" altLang="ru-RU" sz="2000" dirty="0">
                <a:latin typeface="Times New Roman" pitchFamily="18" charset="0"/>
                <a:cs typeface="Times New Roman" pitchFamily="18" charset="0"/>
              </a:rPr>
              <a:t>Если же общение проходит на английском языке, то обратиться можно и по имени.</a:t>
            </a:r>
          </a:p>
          <a:p>
            <a:pPr algn="just" eaLnBrk="1" hangingPunct="1"/>
            <a:r>
              <a:rPr lang="ru-RU" altLang="ru-RU" sz="2000" dirty="0">
                <a:latin typeface="Times New Roman" pitchFamily="18" charset="0"/>
                <a:cs typeface="Times New Roman" pitchFamily="18" charset="0"/>
              </a:rPr>
              <a:t>Не только рабочая, но даже личная жизнь расписана у них не по часам, а по минутам, поэтому любое </a:t>
            </a:r>
            <a:r>
              <a:rPr lang="ru-RU" altLang="ru-RU" sz="2000" b="1" dirty="0">
                <a:latin typeface="Times New Roman" pitchFamily="18" charset="0"/>
                <a:cs typeface="Times New Roman" pitchFamily="18" charset="0"/>
              </a:rPr>
              <a:t>опоздание</a:t>
            </a:r>
            <a:r>
              <a:rPr lang="ru-RU" altLang="ru-RU" sz="2000" dirty="0">
                <a:latin typeface="Times New Roman" pitchFamily="18" charset="0"/>
                <a:cs typeface="Times New Roman" pitchFamily="18" charset="0"/>
              </a:rPr>
              <a:t> воспринимается как </a:t>
            </a:r>
            <a:r>
              <a:rPr lang="ru-RU" altLang="ru-RU" sz="2000" b="1" dirty="0">
                <a:latin typeface="Times New Roman" pitchFamily="18" charset="0"/>
                <a:cs typeface="Times New Roman" pitchFamily="18" charset="0"/>
              </a:rPr>
              <a:t>оскорбление.</a:t>
            </a:r>
            <a:r>
              <a:rPr lang="ru-RU" altLang="ru-RU" sz="2000" dirty="0">
                <a:latin typeface="Times New Roman" pitchFamily="18" charset="0"/>
                <a:cs typeface="Times New Roman" pitchFamily="18" charset="0"/>
              </a:rPr>
              <a:t> Если обстоятельства сложились так, что задержка неизбежна, лучше как можно скорее позвонить немецкому коллеге и все объяснить, извинившись.</a:t>
            </a:r>
          </a:p>
          <a:p>
            <a:pPr algn="just" eaLnBrk="1" hangingPunct="1"/>
            <a:r>
              <a:rPr lang="ru-RU" altLang="ru-RU" sz="2000" dirty="0">
                <a:latin typeface="Times New Roman" pitchFamily="18" charset="0"/>
                <a:cs typeface="Times New Roman" pitchFamily="18" charset="0"/>
              </a:rPr>
              <a:t>Дела в Германии предпочитают проводить и планировать заранее и неторопливо. </a:t>
            </a:r>
            <a:r>
              <a:rPr lang="ru-RU" altLang="ru-RU" sz="2000" b="1" dirty="0">
                <a:latin typeface="Times New Roman" pitchFamily="18" charset="0"/>
                <a:cs typeface="Times New Roman" pitchFamily="18" charset="0"/>
              </a:rPr>
              <a:t>Спешка у каждого немца вызывает подозрение. </a:t>
            </a:r>
            <a:r>
              <a:rPr lang="ru-RU" altLang="ru-RU" sz="2000" dirty="0">
                <a:latin typeface="Times New Roman" pitchFamily="18" charset="0"/>
                <a:cs typeface="Times New Roman" pitchFamily="18" charset="0"/>
              </a:rPr>
              <a:t>Поэтому при совместном проекте или сделке не стоит торопиться, а медленно и вдумчиво проработать все детали.</a:t>
            </a:r>
          </a:p>
          <a:p>
            <a:pPr algn="just" eaLnBrk="1" hangingPunct="1"/>
            <a:r>
              <a:rPr lang="ru-RU" altLang="ru-RU" sz="2000" b="1" dirty="0">
                <a:latin typeface="Times New Roman" pitchFamily="18" charset="0"/>
                <a:cs typeface="Times New Roman" pitchFamily="18" charset="0"/>
              </a:rPr>
              <a:t>Обед в Германии – важная необходимость</a:t>
            </a:r>
            <a:r>
              <a:rPr lang="ru-RU" altLang="ru-RU" sz="2000" dirty="0">
                <a:latin typeface="Times New Roman" pitchFamily="18" charset="0"/>
                <a:cs typeface="Times New Roman" pitchFamily="18" charset="0"/>
              </a:rPr>
              <a:t>. Многие работники, студенты и даже школьники отправляются домой или в кафе в середине дня, чтобы пообедать. Поэтому большинство деловых встреч часто проводят за обедом, а ужинать, в свою очередь, принято в кругу семьи. </a:t>
            </a:r>
          </a:p>
          <a:p>
            <a:pPr algn="just" eaLnBrk="1" hangingPunct="1"/>
            <a:r>
              <a:rPr lang="ru-RU" altLang="ru-RU" sz="2000" b="1" dirty="0">
                <a:latin typeface="Times New Roman" pitchFamily="18" charset="0"/>
                <a:cs typeface="Times New Roman" pitchFamily="18" charset="0"/>
              </a:rPr>
              <a:t>Частная жизнь и работа четко разделены</a:t>
            </a:r>
            <a:r>
              <a:rPr lang="ru-RU" altLang="ru-RU" sz="2000" dirty="0">
                <a:latin typeface="Times New Roman" pitchFamily="18" charset="0"/>
                <a:cs typeface="Times New Roman" pitchFamily="18" charset="0"/>
              </a:rPr>
              <a:t>: в Германии редко деловых партнеров приглашают на семейный обед, как это часто происходит в Великобритании или во Франции. Однако если же приглашение поступило, обязательно нужно принести небольшой подарок в дом: бутылку дорогого вина или коробку конфет.</a:t>
            </a:r>
          </a:p>
          <a:p>
            <a:pPr algn="just" eaLnBrk="1" hangingPunct="1"/>
            <a:r>
              <a:rPr lang="ru-RU" altLang="ru-RU" sz="2000" dirty="0">
                <a:latin typeface="Times New Roman" pitchFamily="18" charset="0"/>
                <a:cs typeface="Times New Roman" pitchFamily="18" charset="0"/>
              </a:rPr>
              <a:t>Не стоит обижаться, если немецкий коллега не угощает никого своим завтраком, принесенным из дома, или закрывает свой офис прямо перед носом: нарушать личное пространство и делиться вещами в Германии не принято.</a:t>
            </a:r>
          </a:p>
          <a:p>
            <a:pPr algn="just" eaLnBrk="1" hangingPunct="1"/>
            <a:r>
              <a:rPr lang="ru-RU" altLang="ru-RU" sz="2000" dirty="0">
                <a:latin typeface="Times New Roman" pitchFamily="18" charset="0"/>
                <a:cs typeface="Times New Roman" pitchFamily="18" charset="0"/>
              </a:rPr>
              <a:t>При обращении к человеку важно упомянуть его ученые степени, звания и так далее. Личные достижения здесь имеют большой вес и то, что партнер по работе знает об этом, покажет его с самой лучшей стороны.</a:t>
            </a:r>
          </a:p>
          <a:p>
            <a:pPr algn="just" eaLnBrk="1" hangingPunct="1"/>
            <a:r>
              <a:rPr lang="ru-RU" altLang="ru-RU" sz="2000" dirty="0">
                <a:latin typeface="Times New Roman" pitchFamily="18" charset="0"/>
                <a:cs typeface="Times New Roman" pitchFamily="18" charset="0"/>
              </a:rPr>
              <a:t>Ну и конечно, в разговорах, не касающихся работы, следует избегать темы Второй мировой войны. Для немцев этот вопрос крайне болезненный.</a:t>
            </a:r>
          </a:p>
          <a:p>
            <a:pPr eaLnBrk="1" hangingPunct="1"/>
            <a:endParaRPr lang="ru-RU" altLang="ru-RU" dirty="0"/>
          </a:p>
        </p:txBody>
      </p:sp>
    </p:spTree>
    <p:extLst>
      <p:ext uri="{BB962C8B-B14F-4D97-AF65-F5344CB8AC3E}">
        <p14:creationId xmlns:p14="http://schemas.microsoft.com/office/powerpoint/2010/main" val="2271689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3"/>
          <p:cNvSpPr>
            <a:spLocks noChangeArrowheads="1"/>
          </p:cNvSpPr>
          <p:nvPr/>
        </p:nvSpPr>
        <p:spPr bwMode="auto">
          <a:xfrm>
            <a:off x="-34925" y="228600"/>
            <a:ext cx="91440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000" b="1" dirty="0">
                <a:latin typeface="Times New Roman" pitchFamily="18" charset="0"/>
                <a:cs typeface="Times New Roman" pitchFamily="18" charset="0"/>
              </a:rPr>
              <a:t>ФРАНЦИЯ</a:t>
            </a:r>
          </a:p>
          <a:p>
            <a:pPr algn="just" eaLnBrk="1" hangingPunct="1"/>
            <a:r>
              <a:rPr lang="ru-RU" altLang="ru-RU" dirty="0">
                <a:latin typeface="Times New Roman" pitchFamily="18" charset="0"/>
                <a:cs typeface="Times New Roman" pitchFamily="18" charset="0"/>
              </a:rPr>
              <a:t>Французы знамениты своим </a:t>
            </a:r>
            <a:r>
              <a:rPr lang="ru-RU" altLang="ru-RU" b="1" dirty="0">
                <a:latin typeface="Times New Roman" pitchFamily="18" charset="0"/>
                <a:cs typeface="Times New Roman" pitchFamily="18" charset="0"/>
              </a:rPr>
              <a:t>чувством такта и стиля</a:t>
            </a:r>
            <a:r>
              <a:rPr lang="ru-RU" altLang="ru-RU" dirty="0">
                <a:latin typeface="Times New Roman" pitchFamily="18" charset="0"/>
                <a:cs typeface="Times New Roman" pitchFamily="18" charset="0"/>
              </a:rPr>
              <a:t>, они настоящие аккуратисты во всем, в том числе и в работе, и в бизнесе. Даже само слово «этикет» родом из французского языка. Несоблюдение простых правил поведения за столом или при общении вызывает негативную реакцию. А </a:t>
            </a:r>
            <a:r>
              <a:rPr lang="ru-RU" altLang="ru-RU" b="1" dirty="0">
                <a:latin typeface="Times New Roman" pitchFamily="18" charset="0"/>
                <a:cs typeface="Times New Roman" pitchFamily="18" charset="0"/>
              </a:rPr>
              <a:t>внешний вид </a:t>
            </a:r>
            <a:r>
              <a:rPr lang="ru-RU" altLang="ru-RU" dirty="0">
                <a:latin typeface="Times New Roman" pitchFamily="18" charset="0"/>
                <a:cs typeface="Times New Roman" pitchFamily="18" charset="0"/>
              </a:rPr>
              <a:t>делового партнера и коллег должен быть </a:t>
            </a:r>
            <a:r>
              <a:rPr lang="ru-RU" altLang="ru-RU" b="1" dirty="0">
                <a:latin typeface="Times New Roman" pitchFamily="18" charset="0"/>
                <a:cs typeface="Times New Roman" pitchFamily="18" charset="0"/>
              </a:rPr>
              <a:t>безупречным</a:t>
            </a:r>
            <a:r>
              <a:rPr lang="ru-RU" altLang="ru-RU" dirty="0">
                <a:latin typeface="Times New Roman" pitchFamily="18" charset="0"/>
                <a:cs typeface="Times New Roman" pitchFamily="18" charset="0"/>
              </a:rPr>
              <a:t>, поэтому перед деловой встречей стоит тщательно подобрать гардероб.</a:t>
            </a:r>
          </a:p>
          <a:p>
            <a:pPr algn="just" eaLnBrk="1" hangingPunct="1"/>
            <a:r>
              <a:rPr lang="ru-RU" altLang="ru-RU" dirty="0">
                <a:latin typeface="Times New Roman" pitchFamily="18" charset="0"/>
                <a:cs typeface="Times New Roman" pitchFamily="18" charset="0"/>
              </a:rPr>
              <a:t>К пунктуальности во Франции относятся внимательно, однако не так строго, как в Германии или в Великобритании. Допускается опоздание на 10-15 минут, но не более.</a:t>
            </a:r>
          </a:p>
          <a:p>
            <a:pPr algn="just" eaLnBrk="1" hangingPunct="1"/>
            <a:r>
              <a:rPr lang="ru-RU" altLang="ru-RU" b="1" dirty="0">
                <a:latin typeface="Times New Roman" pitchFamily="18" charset="0"/>
                <a:cs typeface="Times New Roman" pitchFamily="18" charset="0"/>
              </a:rPr>
              <a:t>Деловые встречи практически всегда назначаются за завтраком, обедом или ужином</a:t>
            </a:r>
            <a:r>
              <a:rPr lang="ru-RU" altLang="ru-RU" dirty="0">
                <a:latin typeface="Times New Roman" pitchFamily="18" charset="0"/>
                <a:cs typeface="Times New Roman" pitchFamily="18" charset="0"/>
              </a:rPr>
              <a:t>. </a:t>
            </a:r>
          </a:p>
          <a:p>
            <a:pPr algn="just" eaLnBrk="1" hangingPunct="1"/>
            <a:r>
              <a:rPr lang="ru-RU" altLang="ru-RU" b="1" dirty="0">
                <a:latin typeface="Times New Roman" pitchFamily="18" charset="0"/>
                <a:cs typeface="Times New Roman" pitchFamily="18" charset="0"/>
              </a:rPr>
              <a:t>Важная деталь: </a:t>
            </a:r>
            <a:r>
              <a:rPr lang="ru-RU" altLang="ru-RU" dirty="0">
                <a:latin typeface="Times New Roman" pitchFamily="18" charset="0"/>
                <a:cs typeface="Times New Roman" pitchFamily="18" charset="0"/>
              </a:rPr>
              <a:t>рабочие вопросы обсуждаются только после подачи напитков.</a:t>
            </a:r>
          </a:p>
          <a:p>
            <a:pPr algn="just" eaLnBrk="1" hangingPunct="1"/>
            <a:r>
              <a:rPr lang="ru-RU" altLang="ru-RU" dirty="0">
                <a:latin typeface="Times New Roman" pitchFamily="18" charset="0"/>
                <a:cs typeface="Times New Roman" pitchFamily="18" charset="0"/>
              </a:rPr>
              <a:t>При первой встрече с французским коллегой нужно обязательно вручить ему свою визитную карточку. На ней по возможности нужно указать все личные достижения: французы с уважением относятся к человеку с чинами и званиями.</a:t>
            </a:r>
          </a:p>
          <a:p>
            <a:pPr algn="just" eaLnBrk="1" hangingPunct="1"/>
            <a:r>
              <a:rPr lang="ru-RU" altLang="ru-RU" dirty="0">
                <a:latin typeface="Times New Roman" pitchFamily="18" charset="0"/>
                <a:cs typeface="Times New Roman" pitchFamily="18" charset="0"/>
              </a:rPr>
              <a:t>Французы безмерно гордятся своей культурой и своим языком, поэтому разговоры даже с иностранцами они предпочитают вести </a:t>
            </a:r>
            <a:r>
              <a:rPr lang="ru-RU" altLang="ru-RU" b="1" dirty="0">
                <a:latin typeface="Times New Roman" pitchFamily="18" charset="0"/>
                <a:cs typeface="Times New Roman" pitchFamily="18" charset="0"/>
              </a:rPr>
              <a:t>по-французски</a:t>
            </a:r>
            <a:r>
              <a:rPr lang="ru-RU" altLang="ru-RU" dirty="0">
                <a:latin typeface="Times New Roman" pitchFamily="18" charset="0"/>
                <a:cs typeface="Times New Roman" pitchFamily="18" charset="0"/>
              </a:rPr>
              <a:t>. Если собеседник не знает языка, ему следует выучить хотя бы пару фраз, обратиться к коллеге на французском и попросить разрешения перейти на английский. Такая формальность имеет большое значение.</a:t>
            </a:r>
          </a:p>
          <a:p>
            <a:pPr algn="just" eaLnBrk="1" hangingPunct="1"/>
            <a:r>
              <a:rPr lang="ru-RU" altLang="ru-RU" b="1" dirty="0">
                <a:latin typeface="Times New Roman" pitchFamily="18" charset="0"/>
                <a:cs typeface="Times New Roman" pitchFamily="18" charset="0"/>
              </a:rPr>
              <a:t>Французские бизнесмены очень щепетильны. </a:t>
            </a:r>
            <a:r>
              <a:rPr lang="ru-RU" altLang="ru-RU" dirty="0">
                <a:latin typeface="Times New Roman" pitchFamily="18" charset="0"/>
                <a:cs typeface="Times New Roman" pitchFamily="18" charset="0"/>
              </a:rPr>
              <a:t>Поэтому при встрече или сделке нужно подготовиться к тому, что партнер задаст множество вопросов и станет выяснять даже самые незначительные детали.</a:t>
            </a:r>
          </a:p>
          <a:p>
            <a:pPr algn="just" eaLnBrk="1" hangingPunct="1"/>
            <a:r>
              <a:rPr lang="ru-RU" altLang="ru-RU" dirty="0">
                <a:latin typeface="Times New Roman" pitchFamily="18" charset="0"/>
                <a:cs typeface="Times New Roman" pitchFamily="18" charset="0"/>
              </a:rPr>
              <a:t>Большим плюсом для иностранца будет знание французской культуры. Если партнер в разговоре на отвлеченную тему может рассуждать о Матиссе, Гюго или Дебюсси, то французский коллега будет польщен, ведь искусство Франции – предмет национальной гордости.</a:t>
            </a:r>
          </a:p>
          <a:p>
            <a:pPr algn="just" eaLnBrk="1" hangingPunct="1"/>
            <a:endParaRPr lang="ru-RU" altLang="ru-RU" dirty="0"/>
          </a:p>
        </p:txBody>
      </p:sp>
    </p:spTree>
    <p:extLst>
      <p:ext uri="{BB962C8B-B14F-4D97-AF65-F5344CB8AC3E}">
        <p14:creationId xmlns:p14="http://schemas.microsoft.com/office/powerpoint/2010/main" val="1025832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2"/>
          <p:cNvSpPr>
            <a:spLocks noChangeArrowheads="1"/>
          </p:cNvSpPr>
          <p:nvPr/>
        </p:nvSpPr>
        <p:spPr bwMode="auto">
          <a:xfrm>
            <a:off x="228600" y="196850"/>
            <a:ext cx="876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000" b="1">
                <a:latin typeface="Times New Roman" pitchFamily="18" charset="0"/>
                <a:cs typeface="Times New Roman" pitchFamily="18" charset="0"/>
              </a:rPr>
              <a:t>ИТАЛИЯ</a:t>
            </a:r>
          </a:p>
          <a:p>
            <a:pPr algn="just" eaLnBrk="1" hangingPunct="1"/>
            <a:r>
              <a:rPr lang="ru-RU" altLang="ru-RU" sz="2000">
                <a:latin typeface="Times New Roman" pitchFamily="18" charset="0"/>
                <a:cs typeface="Times New Roman" pitchFamily="18" charset="0"/>
              </a:rPr>
              <a:t>Итальянские бизнесмены, вопреки расхожему мнению о нации, чрезвычайно </a:t>
            </a:r>
            <a:r>
              <a:rPr lang="ru-RU" altLang="ru-RU" sz="2000" b="1">
                <a:latin typeface="Times New Roman" pitchFamily="18" charset="0"/>
                <a:cs typeface="Times New Roman" pitchFamily="18" charset="0"/>
              </a:rPr>
              <a:t>чопорны и официальны</a:t>
            </a:r>
            <a:r>
              <a:rPr lang="ru-RU" altLang="ru-RU" sz="2000">
                <a:latin typeface="Times New Roman" pitchFamily="18" charset="0"/>
                <a:cs typeface="Times New Roman" pitchFamily="18" charset="0"/>
              </a:rPr>
              <a:t>.</a:t>
            </a:r>
          </a:p>
          <a:p>
            <a:pPr algn="just" eaLnBrk="1" hangingPunct="1"/>
            <a:r>
              <a:rPr lang="ru-RU" altLang="ru-RU" sz="2000">
                <a:latin typeface="Times New Roman" pitchFamily="18" charset="0"/>
                <a:cs typeface="Times New Roman" pitchFamily="18" charset="0"/>
              </a:rPr>
              <a:t>При встрече все обращаются друг к другу по фамилии и пожимают руки. Рукопожатиями обмениваются даже с женщинами.</a:t>
            </a:r>
          </a:p>
          <a:p>
            <a:pPr algn="just" eaLnBrk="1" hangingPunct="1"/>
            <a:r>
              <a:rPr lang="ru-RU" altLang="ru-RU" sz="2000">
                <a:latin typeface="Times New Roman" pitchFamily="18" charset="0"/>
                <a:cs typeface="Times New Roman" pitchFamily="18" charset="0"/>
              </a:rPr>
              <a:t>Как и французы, итальянцы очень трепетно относятся к своему языку, поэтому даже первое официальное письмо с предложением о партнерстве лучше написать по-итальянски.</a:t>
            </a:r>
          </a:p>
          <a:p>
            <a:pPr algn="just" eaLnBrk="1" hangingPunct="1"/>
            <a:r>
              <a:rPr lang="ru-RU" altLang="ru-RU" sz="2000">
                <a:latin typeface="Times New Roman" pitchFamily="18" charset="0"/>
                <a:cs typeface="Times New Roman" pitchFamily="18" charset="0"/>
              </a:rPr>
              <a:t>Италия – родина моды. Поэтому хороший фирменный костюм или платье, часы, украшения и даже дорогая перьевая ручка могут расположить итальянского коллегу к иностранцу. При этом в дресс-коде нет строгих ограничений в цветовой гамме, как в той же Великобритании: костюм для встречи с итальянскими партнерами может быть в светлых тонах, а платье – яркого оттенка.</a:t>
            </a:r>
          </a:p>
          <a:p>
            <a:pPr algn="just" eaLnBrk="1" hangingPunct="1"/>
            <a:r>
              <a:rPr lang="ru-RU" altLang="ru-RU" sz="2000" b="1">
                <a:latin typeface="Times New Roman" pitchFamily="18" charset="0"/>
                <a:cs typeface="Times New Roman" pitchFamily="18" charset="0"/>
              </a:rPr>
              <a:t>Деловая встреча, которая обычно проводится за ужином, начинается со светской беседы. </a:t>
            </a:r>
            <a:r>
              <a:rPr lang="ru-RU" altLang="ru-RU" sz="2000">
                <a:latin typeface="Times New Roman" pitchFamily="18" charset="0"/>
                <a:cs typeface="Times New Roman" pitchFamily="18" charset="0"/>
              </a:rPr>
              <a:t>Темы, которые любят обсуждать итальянцы: искусство, архитектура, футбол, семья и путешествия. </a:t>
            </a:r>
            <a:r>
              <a:rPr lang="ru-RU" altLang="ru-RU" sz="2000" b="1">
                <a:latin typeface="Times New Roman" pitchFamily="18" charset="0"/>
                <a:cs typeface="Times New Roman" pitchFamily="18" charset="0"/>
              </a:rPr>
              <a:t>Пунктуальность не имеет большого значения, </a:t>
            </a:r>
            <a:r>
              <a:rPr lang="ru-RU" altLang="ru-RU" sz="2000">
                <a:latin typeface="Times New Roman" pitchFamily="18" charset="0"/>
                <a:cs typeface="Times New Roman" pitchFamily="18" charset="0"/>
              </a:rPr>
              <a:t>поэтому встреча может быть назначена даже за несколько часов, а продолжаться может до позднего вечера. </a:t>
            </a:r>
            <a:r>
              <a:rPr lang="ru-RU" altLang="ru-RU" sz="2000" b="1">
                <a:latin typeface="Times New Roman" pitchFamily="18" charset="0"/>
                <a:cs typeface="Times New Roman" pitchFamily="18" charset="0"/>
              </a:rPr>
              <a:t>Итальянцы неторопливы и часто опаздывают.</a:t>
            </a:r>
          </a:p>
        </p:txBody>
      </p:sp>
    </p:spTree>
    <p:extLst>
      <p:ext uri="{BB962C8B-B14F-4D97-AF65-F5344CB8AC3E}">
        <p14:creationId xmlns:p14="http://schemas.microsoft.com/office/powerpoint/2010/main" val="16755709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3"/>
          <p:cNvSpPr>
            <a:spLocks noChangeArrowheads="1"/>
          </p:cNvSpPr>
          <p:nvPr/>
        </p:nvSpPr>
        <p:spPr bwMode="auto">
          <a:xfrm>
            <a:off x="158750" y="685800"/>
            <a:ext cx="883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000" b="1">
                <a:latin typeface="Times New Roman" pitchFamily="18" charset="0"/>
                <a:cs typeface="Times New Roman" pitchFamily="18" charset="0"/>
              </a:rPr>
              <a:t>ИСПАНИЯ</a:t>
            </a:r>
          </a:p>
          <a:p>
            <a:pPr algn="just" eaLnBrk="1" hangingPunct="1"/>
            <a:r>
              <a:rPr lang="ru-RU" altLang="ru-RU" sz="2000" b="1">
                <a:latin typeface="Times New Roman" pitchFamily="18" charset="0"/>
                <a:cs typeface="Times New Roman" pitchFamily="18" charset="0"/>
              </a:rPr>
              <a:t>Испанцы энергичны, трудолюбивы, инициативны и решительны. </a:t>
            </a:r>
            <a:r>
              <a:rPr lang="ru-RU" altLang="ru-RU" sz="2000">
                <a:latin typeface="Times New Roman" pitchFamily="18" charset="0"/>
                <a:cs typeface="Times New Roman" pitchFamily="18" charset="0"/>
              </a:rPr>
              <a:t>Бизнес в Испании ведется уверенно и быстро. Эти же качества испанские бизнесмены ценят и у своих иностранных партнеров.</a:t>
            </a:r>
          </a:p>
          <a:p>
            <a:pPr eaLnBrk="1" hangingPunct="1"/>
            <a:r>
              <a:rPr lang="ru-RU" altLang="ru-RU" sz="2000">
                <a:latin typeface="Times New Roman" pitchFamily="18" charset="0"/>
                <a:cs typeface="Times New Roman" pitchFamily="18" charset="0"/>
              </a:rPr>
              <a:t>Испанские коллеги проявляют интерес не только к работе и положению, но и к личности своих партнеров. Поэтому при деловой встрече нужно быть готовым к личным расспросам.</a:t>
            </a:r>
          </a:p>
          <a:p>
            <a:pPr algn="just" eaLnBrk="1" hangingPunct="1"/>
            <a:r>
              <a:rPr lang="ru-RU" altLang="ru-RU" sz="2000" b="1">
                <a:latin typeface="Times New Roman" pitchFamily="18" charset="0"/>
                <a:cs typeface="Times New Roman" pitchFamily="18" charset="0"/>
              </a:rPr>
              <a:t>Испанцы совсем не пунктуальны, </a:t>
            </a:r>
            <a:r>
              <a:rPr lang="ru-RU" altLang="ru-RU" sz="2000">
                <a:latin typeface="Times New Roman" pitchFamily="18" charset="0"/>
                <a:cs typeface="Times New Roman" pitchFamily="18" charset="0"/>
              </a:rPr>
              <a:t>часто опаздывают и не всегда сдерживают обещания. При заключении сделок и договоров нужно быть максимально настойчивым и обговаривать все детали и обязательства сторон.</a:t>
            </a:r>
          </a:p>
          <a:p>
            <a:pPr algn="just" eaLnBrk="1" hangingPunct="1"/>
            <a:r>
              <a:rPr lang="ru-RU" altLang="ru-RU" sz="2000">
                <a:latin typeface="Times New Roman" pitchFamily="18" charset="0"/>
                <a:cs typeface="Times New Roman" pitchFamily="18" charset="0"/>
              </a:rPr>
              <a:t>Не стоит забывать о традиционной испанской сиесте, особенно по отношению к небольшим городам: с 14 до 16 часов встречи обычно не назначаются, это время предназначено для отдыха. С партнерами испанцы встречаются только во время ужина, который начинается довольно поздно, около 21.00.</a:t>
            </a:r>
          </a:p>
          <a:p>
            <a:pPr algn="just" eaLnBrk="1" hangingPunct="1"/>
            <a:r>
              <a:rPr lang="ru-RU" altLang="ru-RU" sz="2000">
                <a:latin typeface="Times New Roman" pitchFamily="18" charset="0"/>
                <a:cs typeface="Times New Roman" pitchFamily="18" charset="0"/>
              </a:rPr>
              <a:t>В одежде испанцы демократичны и не предъявляют строгих требований к иностранным коллегам.</a:t>
            </a:r>
          </a:p>
        </p:txBody>
      </p:sp>
    </p:spTree>
    <p:extLst>
      <p:ext uri="{BB962C8B-B14F-4D97-AF65-F5344CB8AC3E}">
        <p14:creationId xmlns:p14="http://schemas.microsoft.com/office/powerpoint/2010/main" val="3345720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3"/>
          <p:cNvSpPr>
            <a:spLocks noChangeArrowheads="1"/>
          </p:cNvSpPr>
          <p:nvPr/>
        </p:nvSpPr>
        <p:spPr bwMode="auto">
          <a:xfrm>
            <a:off x="0" y="152400"/>
            <a:ext cx="914400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2000" b="1">
                <a:latin typeface="Times New Roman" pitchFamily="18" charset="0"/>
                <a:cs typeface="Times New Roman" pitchFamily="18" charset="0"/>
              </a:rPr>
              <a:t>ИРЛАНДИЯ</a:t>
            </a:r>
          </a:p>
          <a:p>
            <a:pPr algn="just" eaLnBrk="1" hangingPunct="1"/>
            <a:r>
              <a:rPr lang="ru-RU" altLang="ru-RU" sz="2000">
                <a:latin typeface="Times New Roman" pitchFamily="18" charset="0"/>
                <a:cs typeface="Times New Roman" pitchFamily="18" charset="0"/>
              </a:rPr>
              <a:t>Несмотря на близость к Великобритании, Ирландия имеет свой, противоположный соседям, деловой этикет.</a:t>
            </a:r>
          </a:p>
          <a:p>
            <a:pPr algn="just" eaLnBrk="1" hangingPunct="1"/>
            <a:r>
              <a:rPr lang="ru-RU" altLang="ru-RU" sz="2000" b="1">
                <a:latin typeface="Times New Roman" pitchFamily="18" charset="0"/>
                <a:cs typeface="Times New Roman" pitchFamily="18" charset="0"/>
              </a:rPr>
              <a:t>Слишком официальная одежда здесь не приветствуется, поэтому </a:t>
            </a:r>
            <a:r>
              <a:rPr lang="ru-RU" altLang="ru-RU" sz="2000">
                <a:latin typeface="Times New Roman" pitchFamily="18" charset="0"/>
                <a:cs typeface="Times New Roman" pitchFamily="18" charset="0"/>
              </a:rPr>
              <a:t>на встречу можно одеться более неформально: темные джинсы, рубашка или поло, но обязательно должен быть пиджак.</a:t>
            </a:r>
          </a:p>
          <a:p>
            <a:pPr algn="just" eaLnBrk="1" hangingPunct="1"/>
            <a:r>
              <a:rPr lang="ru-RU" altLang="ru-RU" sz="2000" b="1">
                <a:latin typeface="Times New Roman" pitchFamily="18" charset="0"/>
                <a:cs typeface="Times New Roman" pitchFamily="18" charset="0"/>
              </a:rPr>
              <a:t>Деловые встречи и переговоры зачастую назначаются в барах</a:t>
            </a:r>
            <a:r>
              <a:rPr lang="ru-RU" altLang="ru-RU" sz="2000">
                <a:latin typeface="Times New Roman" pitchFamily="18" charset="0"/>
                <a:cs typeface="Times New Roman" pitchFamily="18" charset="0"/>
              </a:rPr>
              <a:t>, поэтому не стоит удивляться, если ирландский партнер по бизнесу будет ждать своего иностранного коллегу с кружкой пива за барной стойкой.</a:t>
            </a:r>
          </a:p>
          <a:p>
            <a:pPr algn="just" eaLnBrk="1" hangingPunct="1"/>
            <a:r>
              <a:rPr lang="ru-RU" altLang="ru-RU" sz="2000" b="1">
                <a:latin typeface="Times New Roman" pitchFamily="18" charset="0"/>
                <a:cs typeface="Times New Roman" pitchFamily="18" charset="0"/>
              </a:rPr>
              <a:t>Ирландцы не слишком обязательны: </a:t>
            </a:r>
            <a:r>
              <a:rPr lang="ru-RU" altLang="ru-RU" sz="2000">
                <a:latin typeface="Times New Roman" pitchFamily="18" charset="0"/>
                <a:cs typeface="Times New Roman" pitchFamily="18" charset="0"/>
              </a:rPr>
              <a:t>часто опаздывают и отменяют назначенные встречи. Но выражать неудовольствие по этому поводу – дурной тон.</a:t>
            </a:r>
          </a:p>
          <a:p>
            <a:pPr algn="ctr" eaLnBrk="1" hangingPunct="1"/>
            <a:r>
              <a:rPr lang="ru-RU" altLang="ru-RU" sz="2000" b="1">
                <a:latin typeface="Times New Roman" pitchFamily="18" charset="0"/>
                <a:cs typeface="Times New Roman" pitchFamily="18" charset="0"/>
              </a:rPr>
              <a:t>ФИНЛЯНДИЯ, НОРВЕГИЯ, ШВЕЦИЯ</a:t>
            </a:r>
          </a:p>
          <a:p>
            <a:pPr algn="just" eaLnBrk="1" hangingPunct="1"/>
            <a:r>
              <a:rPr lang="ru-RU" altLang="ru-RU" sz="2000">
                <a:latin typeface="Times New Roman" pitchFamily="18" charset="0"/>
                <a:cs typeface="Times New Roman" pitchFamily="18" charset="0"/>
              </a:rPr>
              <a:t>Правила делового этикета в северных странах Европы почти ничем не отличаются. </a:t>
            </a:r>
            <a:r>
              <a:rPr lang="ru-RU" altLang="ru-RU" sz="2000" b="1">
                <a:latin typeface="Times New Roman" pitchFamily="18" charset="0"/>
                <a:cs typeface="Times New Roman" pitchFamily="18" charset="0"/>
              </a:rPr>
              <a:t>Финны, норвежцы и шведы сдержаны и не слишком эмоциональны. </a:t>
            </a:r>
            <a:r>
              <a:rPr lang="ru-RU" altLang="ru-RU" sz="2000">
                <a:latin typeface="Times New Roman" pitchFamily="18" charset="0"/>
                <a:cs typeface="Times New Roman" pitchFamily="18" charset="0"/>
              </a:rPr>
              <a:t>Они никогда не говорят о семье и личной жизни. Но при этом в общении часто обращаются по имени и на «ты». Северяне любят </a:t>
            </a:r>
            <a:r>
              <a:rPr lang="ru-RU" altLang="ru-RU" sz="2000" b="1">
                <a:latin typeface="Times New Roman" pitchFamily="18" charset="0"/>
                <a:cs typeface="Times New Roman" pitchFamily="18" charset="0"/>
              </a:rPr>
              <a:t>простоту и ценят прямолинейность. </a:t>
            </a:r>
            <a:r>
              <a:rPr lang="ru-RU" altLang="ru-RU" sz="2000">
                <a:latin typeface="Times New Roman" pitchFamily="18" charset="0"/>
                <a:cs typeface="Times New Roman" pitchFamily="18" charset="0"/>
              </a:rPr>
              <a:t>Они надежны, их слова никогда не расходятся с действиями. </a:t>
            </a:r>
            <a:r>
              <a:rPr lang="ru-RU" altLang="ru-RU" sz="2000" b="1">
                <a:latin typeface="Times New Roman" pitchFamily="18" charset="0"/>
                <a:cs typeface="Times New Roman" pitchFamily="18" charset="0"/>
              </a:rPr>
              <a:t>Скандинавы не терпят хвастовства и лести.</a:t>
            </a:r>
          </a:p>
          <a:p>
            <a:pPr algn="just" eaLnBrk="1" hangingPunct="1"/>
            <a:r>
              <a:rPr lang="ru-RU" altLang="ru-RU" sz="2000" b="1">
                <a:latin typeface="Times New Roman" pitchFamily="18" charset="0"/>
                <a:cs typeface="Times New Roman" pitchFamily="18" charset="0"/>
              </a:rPr>
              <a:t>Большинство деловых встреч назначаются в сауне.</a:t>
            </a:r>
            <a:r>
              <a:rPr lang="ru-RU" altLang="ru-RU" sz="2000">
                <a:latin typeface="Times New Roman" pitchFamily="18" charset="0"/>
                <a:cs typeface="Times New Roman" pitchFamily="18" charset="0"/>
              </a:rPr>
              <a:t> Это национальная скандинавская традиция. После сауны встреча перемещается в ресторан или кафе.</a:t>
            </a:r>
          </a:p>
          <a:p>
            <a:pPr algn="just" eaLnBrk="1" hangingPunct="1"/>
            <a:r>
              <a:rPr lang="ru-RU" altLang="ru-RU" sz="2000">
                <a:latin typeface="Times New Roman" pitchFamily="18" charset="0"/>
                <a:cs typeface="Times New Roman" pitchFamily="18" charset="0"/>
              </a:rPr>
              <a:t>.</a:t>
            </a:r>
          </a:p>
          <a:p>
            <a:pPr algn="just" eaLnBrk="1" hangingPunct="1"/>
            <a:endParaRPr lang="ru-RU" altLang="ru-RU" sz="2000">
              <a:latin typeface="Times New Roman" pitchFamily="18" charset="0"/>
              <a:cs typeface="Times New Roman" pitchFamily="18" charset="0"/>
            </a:endParaRPr>
          </a:p>
        </p:txBody>
      </p:sp>
    </p:spTree>
    <p:extLst>
      <p:ext uri="{BB962C8B-B14F-4D97-AF65-F5344CB8AC3E}">
        <p14:creationId xmlns:p14="http://schemas.microsoft.com/office/powerpoint/2010/main" val="509274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580148"/>
            <a:ext cx="8784976" cy="615553"/>
          </a:xfrm>
          <a:prstGeom prst="rect">
            <a:avLst/>
          </a:prstGeom>
        </p:spPr>
        <p:txBody>
          <a:bodyPr wrap="square">
            <a:spAutoFit/>
          </a:bodyPr>
          <a:lstStyle/>
          <a:p>
            <a:pPr algn="ctr"/>
            <a:endParaRPr lang="ru-RU" sz="1700" b="1" smtClean="0"/>
          </a:p>
          <a:p>
            <a:pPr marL="342900" indent="-342900" algn="ctr">
              <a:buAutoNum type="arabicParenR"/>
            </a:pPr>
            <a:endParaRPr lang="ru-RU" sz="1700" b="1" dirty="0">
              <a:effectLst/>
            </a:endParaRPr>
          </a:p>
        </p:txBody>
      </p:sp>
      <p:sp>
        <p:nvSpPr>
          <p:cNvPr id="3" name="Прямоугольник 2"/>
          <p:cNvSpPr/>
          <p:nvPr/>
        </p:nvSpPr>
        <p:spPr>
          <a:xfrm>
            <a:off x="4451614" y="3244334"/>
            <a:ext cx="240772" cy="369332"/>
          </a:xfrm>
          <a:prstGeom prst="rect">
            <a:avLst/>
          </a:prstGeom>
        </p:spPr>
        <p:txBody>
          <a:bodyPr wrap="none">
            <a:spAutoFit/>
          </a:bodyPr>
          <a:lstStyle/>
          <a:p>
            <a:r>
              <a:rPr lang="ru-RU" dirty="0"/>
              <a:t> </a:t>
            </a:r>
          </a:p>
        </p:txBody>
      </p:sp>
      <p:sp>
        <p:nvSpPr>
          <p:cNvPr id="4" name="Прямоугольник 3"/>
          <p:cNvSpPr/>
          <p:nvPr/>
        </p:nvSpPr>
        <p:spPr>
          <a:xfrm>
            <a:off x="4451614" y="3244334"/>
            <a:ext cx="296876" cy="369332"/>
          </a:xfrm>
          <a:prstGeom prst="rect">
            <a:avLst/>
          </a:prstGeom>
        </p:spPr>
        <p:txBody>
          <a:bodyPr wrap="none">
            <a:spAutoFit/>
          </a:bodyPr>
          <a:lstStyle/>
          <a:p>
            <a:r>
              <a:rPr lang="ru-RU" dirty="0"/>
              <a:t>  </a:t>
            </a:r>
          </a:p>
        </p:txBody>
      </p:sp>
      <p:sp>
        <p:nvSpPr>
          <p:cNvPr id="5" name="Прямоугольник 4"/>
          <p:cNvSpPr/>
          <p:nvPr/>
        </p:nvSpPr>
        <p:spPr>
          <a:xfrm>
            <a:off x="131134" y="148713"/>
            <a:ext cx="8640960" cy="5847755"/>
          </a:xfrm>
          <a:prstGeom prst="rect">
            <a:avLst/>
          </a:prstGeom>
        </p:spPr>
        <p:txBody>
          <a:bodyPr wrap="square">
            <a:spAutoFit/>
          </a:bodyPr>
          <a:lstStyle/>
          <a:p>
            <a:pPr lvl="0" algn="ctr" fontAlgn="base">
              <a:spcBef>
                <a:spcPct val="0"/>
              </a:spcBef>
              <a:spcAft>
                <a:spcPct val="0"/>
              </a:spcAft>
            </a:pPr>
            <a:endParaRPr lang="ru-RU" sz="4400" b="1" dirty="0" smtClean="0">
              <a:solidFill>
                <a:schemeClr val="tx2">
                  <a:lumMod val="60000"/>
                  <a:lumOff val="40000"/>
                </a:schemeClr>
              </a:solidFill>
              <a:cs typeface="Arial" pitchFamily="34" charset="0"/>
            </a:endParaRPr>
          </a:p>
          <a:p>
            <a:pPr lvl="0" algn="ctr" fontAlgn="base">
              <a:spcBef>
                <a:spcPct val="0"/>
              </a:spcBef>
              <a:spcAft>
                <a:spcPct val="0"/>
              </a:spcAft>
            </a:pPr>
            <a:endParaRPr lang="ru-RU" sz="4400" b="1" dirty="0">
              <a:solidFill>
                <a:schemeClr val="tx2">
                  <a:lumMod val="60000"/>
                  <a:lumOff val="40000"/>
                </a:schemeClr>
              </a:solidFill>
              <a:cs typeface="Arial" pitchFamily="34" charset="0"/>
            </a:endParaRPr>
          </a:p>
          <a:p>
            <a:pPr lvl="0" algn="ctr" fontAlgn="base">
              <a:spcBef>
                <a:spcPct val="0"/>
              </a:spcBef>
              <a:spcAft>
                <a:spcPct val="0"/>
              </a:spcAft>
            </a:pPr>
            <a:r>
              <a:rPr lang="ru-RU" sz="4400" b="1" dirty="0" smtClean="0">
                <a:solidFill>
                  <a:schemeClr val="tx2">
                    <a:lumMod val="60000"/>
                    <a:lumOff val="40000"/>
                  </a:schemeClr>
                </a:solidFill>
                <a:latin typeface="Arial Black" panose="020B0A04020102020204" pitchFamily="34" charset="0"/>
                <a:cs typeface="Arial" pitchFamily="34" charset="0"/>
              </a:rPr>
              <a:t>Спасибо </a:t>
            </a:r>
            <a:r>
              <a:rPr lang="ru-RU" sz="4400" b="1" dirty="0">
                <a:solidFill>
                  <a:schemeClr val="tx2">
                    <a:lumMod val="60000"/>
                    <a:lumOff val="40000"/>
                  </a:schemeClr>
                </a:solidFill>
                <a:latin typeface="Arial Black" panose="020B0A04020102020204" pitchFamily="34" charset="0"/>
                <a:cs typeface="Arial" pitchFamily="34" charset="0"/>
              </a:rPr>
              <a:t>за внимание!</a:t>
            </a:r>
          </a:p>
          <a:p>
            <a:pPr lvl="0" algn="ctr" fontAlgn="base">
              <a:spcBef>
                <a:spcPct val="0"/>
              </a:spcBef>
              <a:spcAft>
                <a:spcPct val="0"/>
              </a:spcAft>
            </a:pPr>
            <a:endParaRPr lang="ru-RU" sz="4400" b="1" dirty="0" smtClean="0">
              <a:solidFill>
                <a:schemeClr val="tx2">
                  <a:lumMod val="60000"/>
                  <a:lumOff val="40000"/>
                </a:schemeClr>
              </a:solidFill>
              <a:latin typeface="Arial Black" panose="020B0A04020102020204" pitchFamily="34" charset="0"/>
              <a:cs typeface="Arial" pitchFamily="34" charset="0"/>
            </a:endParaRPr>
          </a:p>
          <a:p>
            <a:pPr lvl="0" algn="ctr" fontAlgn="base">
              <a:spcBef>
                <a:spcPct val="0"/>
              </a:spcBef>
              <a:spcAft>
                <a:spcPct val="0"/>
              </a:spcAft>
            </a:pPr>
            <a:r>
              <a:rPr lang="ru-RU" sz="4400" b="1" dirty="0" smtClean="0">
                <a:solidFill>
                  <a:schemeClr val="tx2">
                    <a:lumMod val="60000"/>
                    <a:lumOff val="40000"/>
                  </a:schemeClr>
                </a:solidFill>
                <a:latin typeface="Arial Black" panose="020B0A04020102020204" pitchFamily="34" charset="0"/>
                <a:cs typeface="Arial" pitchFamily="34" charset="0"/>
              </a:rPr>
              <a:t>Т</a:t>
            </a:r>
            <a:r>
              <a:rPr lang="ru-RU" sz="4400" b="1" dirty="0">
                <a:solidFill>
                  <a:schemeClr val="tx2">
                    <a:lumMod val="60000"/>
                    <a:lumOff val="40000"/>
                  </a:schemeClr>
                </a:solidFill>
                <a:latin typeface="Arial Black" panose="020B0A04020102020204" pitchFamily="34" charset="0"/>
                <a:cs typeface="Arial" pitchFamily="34" charset="0"/>
              </a:rPr>
              <a:t>. Н. Савина</a:t>
            </a:r>
          </a:p>
          <a:p>
            <a:pPr lvl="0" algn="ctr" fontAlgn="base">
              <a:spcBef>
                <a:spcPct val="0"/>
              </a:spcBef>
              <a:spcAft>
                <a:spcPct val="0"/>
              </a:spcAft>
            </a:pPr>
            <a:r>
              <a:rPr lang="ru-RU" sz="2000" b="1" dirty="0">
                <a:solidFill>
                  <a:schemeClr val="tx2">
                    <a:lumMod val="60000"/>
                    <a:lumOff val="40000"/>
                  </a:schemeClr>
                </a:solidFill>
                <a:latin typeface="Arial Black" panose="020B0A04020102020204" pitchFamily="34" charset="0"/>
                <a:cs typeface="Arial" pitchFamily="34" charset="0"/>
              </a:rPr>
              <a:t>доцент кафедры теоретической экономики и экономической безопасности </a:t>
            </a:r>
          </a:p>
          <a:p>
            <a:pPr lvl="0" algn="ctr" fontAlgn="base">
              <a:spcBef>
                <a:spcPct val="0"/>
              </a:spcBef>
              <a:spcAft>
                <a:spcPct val="0"/>
              </a:spcAft>
            </a:pPr>
            <a:r>
              <a:rPr lang="ru-RU" sz="2000" b="1" dirty="0">
                <a:solidFill>
                  <a:schemeClr val="tx2">
                    <a:lumMod val="60000"/>
                    <a:lumOff val="40000"/>
                  </a:schemeClr>
                </a:solidFill>
                <a:latin typeface="Arial Black" panose="020B0A04020102020204" pitchFamily="34" charset="0"/>
                <a:cs typeface="Arial" pitchFamily="34" charset="0"/>
              </a:rPr>
              <a:t>Национального исследовательского Мордовского государственного</a:t>
            </a:r>
          </a:p>
          <a:p>
            <a:pPr lvl="0" algn="ctr" fontAlgn="base">
              <a:spcBef>
                <a:spcPct val="0"/>
              </a:spcBef>
              <a:spcAft>
                <a:spcPct val="0"/>
              </a:spcAft>
            </a:pPr>
            <a:r>
              <a:rPr lang="ru-RU" sz="2000" b="1" dirty="0">
                <a:solidFill>
                  <a:schemeClr val="tx2">
                    <a:lumMod val="60000"/>
                    <a:lumOff val="40000"/>
                  </a:schemeClr>
                </a:solidFill>
                <a:latin typeface="Arial Black" panose="020B0A04020102020204" pitchFamily="34" charset="0"/>
                <a:cs typeface="Arial" pitchFamily="34" charset="0"/>
              </a:rPr>
              <a:t> университета им. Н. П. Огарева</a:t>
            </a:r>
          </a:p>
          <a:p>
            <a:pPr lvl="0" algn="ctr" fontAlgn="base">
              <a:spcBef>
                <a:spcPct val="0"/>
              </a:spcBef>
              <a:spcAft>
                <a:spcPct val="0"/>
              </a:spcAft>
            </a:pPr>
            <a:endParaRPr lang="ru-RU" b="1" dirty="0" smtClean="0">
              <a:solidFill>
                <a:schemeClr val="tx2">
                  <a:lumMod val="60000"/>
                  <a:lumOff val="40000"/>
                </a:schemeClr>
              </a:solidFill>
              <a:latin typeface="Arial Black" panose="020B0A04020102020204" pitchFamily="34" charset="0"/>
              <a:cs typeface="Arial" pitchFamily="34" charset="0"/>
            </a:endParaRPr>
          </a:p>
          <a:p>
            <a:pPr lvl="0" algn="ctr" fontAlgn="base">
              <a:spcBef>
                <a:spcPct val="0"/>
              </a:spcBef>
              <a:spcAft>
                <a:spcPct val="0"/>
              </a:spcAft>
            </a:pPr>
            <a:r>
              <a:rPr lang="en-US" sz="3600" b="1" dirty="0" smtClean="0">
                <a:solidFill>
                  <a:schemeClr val="tx2">
                    <a:lumMod val="60000"/>
                    <a:lumOff val="40000"/>
                  </a:schemeClr>
                </a:solidFill>
                <a:latin typeface="Arial Black" panose="020B0A04020102020204" pitchFamily="34" charset="0"/>
                <a:cs typeface="Arial" pitchFamily="34" charset="0"/>
              </a:rPr>
              <a:t>e-mail </a:t>
            </a:r>
            <a:r>
              <a:rPr lang="ru-RU" sz="3600" b="1" dirty="0">
                <a:solidFill>
                  <a:schemeClr val="tx2">
                    <a:lumMod val="60000"/>
                    <a:lumOff val="40000"/>
                  </a:schemeClr>
                </a:solidFill>
                <a:latin typeface="Arial Black" panose="020B0A04020102020204" pitchFamily="34" charset="0"/>
                <a:cs typeface="Arial" pitchFamily="34" charset="0"/>
              </a:rPr>
              <a:t>: </a:t>
            </a:r>
            <a:r>
              <a:rPr lang="en-US" sz="3600" b="1" dirty="0" smtClean="0">
                <a:solidFill>
                  <a:schemeClr val="tx2">
                    <a:lumMod val="60000"/>
                    <a:lumOff val="40000"/>
                  </a:schemeClr>
                </a:solidFill>
                <a:latin typeface="Arial Black" panose="020B0A04020102020204" pitchFamily="34" charset="0"/>
                <a:cs typeface="Arial" pitchFamily="34" charset="0"/>
              </a:rPr>
              <a:t>savinatn@yandex.ru</a:t>
            </a:r>
            <a:r>
              <a:rPr lang="ru-RU" sz="3600" b="1" dirty="0" smtClean="0">
                <a:solidFill>
                  <a:schemeClr val="tx2">
                    <a:lumMod val="60000"/>
                    <a:lumOff val="40000"/>
                  </a:schemeClr>
                </a:solidFill>
                <a:latin typeface="Arial Black" panose="020B0A04020102020204" pitchFamily="34" charset="0"/>
                <a:cs typeface="Arial" pitchFamily="34" charset="0"/>
              </a:rPr>
              <a:t> </a:t>
            </a:r>
            <a:endParaRPr lang="ru-RU" sz="3600" b="1" dirty="0">
              <a:solidFill>
                <a:schemeClr val="tx2">
                  <a:lumMod val="60000"/>
                  <a:lumOff val="40000"/>
                </a:schemeClr>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3293055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36496" cy="6957392"/>
          </a:xfrm>
        </p:spPr>
      </p:pic>
    </p:spTree>
    <p:extLst>
      <p:ext uri="{BB962C8B-B14F-4D97-AF65-F5344CB8AC3E}">
        <p14:creationId xmlns:p14="http://schemas.microsoft.com/office/powerpoint/2010/main" val="19261630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1361</TotalTime>
  <Words>8866</Words>
  <Application>Microsoft Office PowerPoint</Application>
  <PresentationFormat>Экран (4:3)</PresentationFormat>
  <Paragraphs>983</Paragraphs>
  <Slides>85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85</vt:i4>
      </vt:variant>
    </vt:vector>
  </HeadingPairs>
  <TitlesOfParts>
    <vt:vector size="86" baseType="lpstr">
      <vt:lpstr>Тема Office</vt:lpstr>
      <vt:lpstr>Презентация PowerPoint</vt:lpstr>
      <vt:lpstr>Презентация PowerPoint</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МОДЕЛИ СОЦИАЛЬНОЙ ПОЛИТИКИ  В СТРАНАХ ЕВРОПЕЙСКОГО СОЮЗА</vt:lpstr>
      <vt:lpstr> 4.2 СОЦИАЛЬНАЯ ИНКЛЮЗИЯ  </vt:lpstr>
      <vt:lpstr>ПРИМЕРЫ</vt:lpstr>
      <vt:lpstr>ПРИМЕРЫ</vt:lpstr>
      <vt:lpstr>МОЛОДЕЖНАЯ СТРАТЕГИЯ ЕС: ИНВЕСТИЦИИ И ПОЛНОМОЧИЯ</vt:lpstr>
      <vt:lpstr>Презентация PowerPoint</vt:lpstr>
      <vt:lpstr>  ДЕМОГРАФИЧЕСКАЯ СИТУАЦИЯ В ЕВРОПЕ </vt:lpstr>
      <vt:lpstr> ЕВРОПЕЙЦЕВ БУДЕТ МЕНЬШЕ </vt:lpstr>
      <vt:lpstr>Презентация PowerPoint</vt:lpstr>
      <vt:lpstr>Презентация PowerPoint</vt:lpstr>
      <vt:lpstr>Презентация PowerPoint</vt:lpstr>
      <vt:lpstr>4.2 МИГРАЦИЯ В СТРАНАХ ЕС</vt:lpstr>
      <vt:lpstr>Презентация PowerPoint</vt:lpstr>
      <vt:lpstr> КОЛИЧЕСТВО МИГРАНТОВ В ЕВРОПЕ ПО СТРАНАМ По сведениям Организации Объединенных наций, международные миграционные процессы достигли такого уровня, что сегодня вряд ли в мире найдется страна, в которой нет приезжих жителей. Наибольшее количество переселенцев приходится на развитые европейские страны и Россию:</vt:lpstr>
      <vt:lpstr>  ОБЪЯСНЕНИЕ ПРИЧИН МИГРАЦИОННЫХ ПРОЦЕССОВ В ЕВРОПЕ </vt:lpstr>
      <vt:lpstr> 4.3 СПРАВЕДЛИВОСТЬ И СИСТЕМА СОЦИАЛЬНОЙ ЗАЩИТЫ  ОСОБЕННОСТИ СОЦИАЛЬНОЙ ПОЛИТИКИ ЕВРОПЕЙСКОГО СОЮЗА</vt:lpstr>
      <vt:lpstr>СТРУКТУРНЫЕ ФОНДЫ КАК ОСНОВА ЕВРОПЕЙСКОЙ СИСТЕМЫ СОЦИАЛЬНЫХ КОМПЕНСАЦИЙ И СТРАХОВАНИЯ ОТ РИСКОВ</vt:lpstr>
      <vt:lpstr> МИГРАЦИЯ В ЗАПАДНОЙ ЕВРОПЕ </vt:lpstr>
      <vt:lpstr>Презентация PowerPoint</vt:lpstr>
      <vt:lpstr> МИГРАЦИЯ В ВОСТОЧНОЙ ЕВРОПЕ </vt:lpstr>
      <vt:lpstr>Презентация PowerPoint</vt:lpstr>
      <vt:lpstr>  4.3 СПРАВЕДЛИВОСТЬ И СИСТЕМА СОЦИАЛЬНОЙ ЗАЩИТЫ  </vt:lpstr>
      <vt:lpstr>ОСНОВНЫЕ ДОСТИЖЕНИЯ ЕВРОПЕЙСКОГО СОЮЗА В ОБЛАСТИ  СОЦИАЛЬНОЙ ПОЛИТИКИ</vt:lpstr>
      <vt:lpstr>ОСНОВНЫЕ ДОСТИЖЕНИЯ ЕВРОПЕЙСКОГО СОЮЗА В ОБЛАСТИ  СОЦИАЛЬНОЙ ПОЛИТИКИ</vt:lpstr>
      <vt:lpstr>ОСНОВНЫЕ ДОСТИЖЕНИЯ ЕВРОПЕЙСКОГО СОЮЗА В ОБЛАСТИ  СОЦИАЛЬНОЙ ПОЛИТИКИ</vt:lpstr>
      <vt:lpstr>ОСНОВНЫЕ ДОСТИЖЕНИЯ ЕВРОПЕЙСКОГО СОЮЗА В ОБЛАСТИ  СОЦИАЛЬНОЙ ПОЛИТИКИ</vt:lpstr>
      <vt:lpstr>  4. 4 Европейская стратегия занятости (ЕСЗ) European Employment Strategy (EES)   </vt:lpstr>
      <vt:lpstr>  4. 4 Европейская стратегия занятости (ЕСЗ) European Employment Strategy (EES)   </vt:lpstr>
      <vt:lpstr>Презентация PowerPoint</vt:lpstr>
      <vt:lpstr>ВЗАИМОСВЯЗЬ ЭЛЕМЕНТОВ СИСТЕМЫ  УСТОЙЧИВОГО РАЗВИТИЯ</vt:lpstr>
      <vt:lpstr>КРИТЕРИИ И ПРИМЕРЫ ОЦЕНКИ  УСТОЙЧИВОГО РАЗВИТИЯ </vt:lpstr>
      <vt:lpstr>Презентация PowerPoint</vt:lpstr>
      <vt:lpstr>ЭВОЛЮЦИЯ КОРПОРАТИВНОЙ СОЦИАЛЬНОЙ ОТВЕТСТВЕННОСТИ В ЕВРОПЕ</vt:lpstr>
      <vt:lpstr>         ИНТЕРПРЕТАЦИИ КОНЦЕПЦИИ  КОРПОРАТИВНОЙ СОЦИАЛЬНОЙ ОТВЕТСТВЕННОСТИ  1. ТЕОРИЯ  КОРПОРАТИВНОГО ЭГОИЗМА  (КЛАССИЧЕСКАЯ ) (Милтон Фридман, 1971 г.) «Социальная ответственность бизнеса – делать деньги».  2. ТЕОРИЯ КОРПОРАТИВНОГО АЛЬТРУИЗМА Комитет по экономическому развитию.  Эндрю Карнеги в работе «Евангелие процветания», 1900 г.  Движение Rotary, 1905 г. (США). Фонд Рокфеллера (Джон Дэвисон Рокфеллер пожертвовал 550 млн дол.)  3. ТЕОРИЯ РАЗУМНОГО ЭГОИЗМА  («ЦЕНТРИСТСКАЯ ТЕОРИЯ»)   </vt:lpstr>
      <vt:lpstr>Презентация PowerPoint</vt:lpstr>
      <vt:lpstr>   Декомпозиция категории  «социальная ответственность бизнеса»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ОТВЕТСТВЕННЫЕ СТРУКТУРЫ,  РЕГУЛИРУЮЩИЕ РАБОТУ ПО РАЗВИТИЮ КСО</vt:lpstr>
      <vt:lpstr>МЕРЫ ГОСУДАРСТВЕННОЙ ПОЛИТИКИ В ОБЛАСТИ  КОРПОРАТИВНОЙ СОЦИАЛЬНОЙ ОТВЕТСТВЕННОСТИ </vt:lpstr>
      <vt:lpstr>Презентация PowerPoint</vt:lpstr>
      <vt:lpstr>МОДЕЛЬ СОЦИАЛЬНО ОТВЕТСТВЕННОГО ПОВЕДЕНИЯ БИЗНЕСА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ФАКТОРЫ И УГРОЗЫ, СДЕРЖИВАЮЩИЕ РАЗВИТИЕ ИНСТИТУТА КОРПОРАТИВНОЙ СОЦИАЛЬНОЙ ОТВЕТСТВЕННОСТИ</dc:title>
  <dc:creator>User</dc:creator>
  <cp:lastModifiedBy>Татьяна</cp:lastModifiedBy>
  <cp:revision>110</cp:revision>
  <dcterms:created xsi:type="dcterms:W3CDTF">2013-11-22T11:29:10Z</dcterms:created>
  <dcterms:modified xsi:type="dcterms:W3CDTF">2019-12-17T20:48:15Z</dcterms:modified>
</cp:coreProperties>
</file>