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67"/>
  </p:notesMasterIdLst>
  <p:handoutMasterIdLst>
    <p:handoutMasterId r:id="rId68"/>
  </p:handoutMasterIdLst>
  <p:sldIdLst>
    <p:sldId id="257" r:id="rId2"/>
    <p:sldId id="407" r:id="rId3"/>
    <p:sldId id="289" r:id="rId4"/>
    <p:sldId id="410" r:id="rId5"/>
    <p:sldId id="409" r:id="rId6"/>
    <p:sldId id="408" r:id="rId7"/>
    <p:sldId id="461" r:id="rId8"/>
    <p:sldId id="470" r:id="rId9"/>
    <p:sldId id="412" r:id="rId10"/>
    <p:sldId id="474" r:id="rId11"/>
    <p:sldId id="457" r:id="rId12"/>
    <p:sldId id="414" r:id="rId13"/>
    <p:sldId id="415" r:id="rId14"/>
    <p:sldId id="460" r:id="rId15"/>
    <p:sldId id="462" r:id="rId16"/>
    <p:sldId id="464" r:id="rId17"/>
    <p:sldId id="465" r:id="rId18"/>
    <p:sldId id="427" r:id="rId19"/>
    <p:sldId id="455" r:id="rId20"/>
    <p:sldId id="417" r:id="rId21"/>
    <p:sldId id="420" r:id="rId22"/>
    <p:sldId id="428" r:id="rId23"/>
    <p:sldId id="431" r:id="rId24"/>
    <p:sldId id="430" r:id="rId25"/>
    <p:sldId id="432" r:id="rId26"/>
    <p:sldId id="435" r:id="rId27"/>
    <p:sldId id="436" r:id="rId28"/>
    <p:sldId id="469" r:id="rId29"/>
    <p:sldId id="510" r:id="rId30"/>
    <p:sldId id="511" r:id="rId31"/>
    <p:sldId id="475" r:id="rId32"/>
    <p:sldId id="476" r:id="rId33"/>
    <p:sldId id="477" r:id="rId34"/>
    <p:sldId id="478" r:id="rId35"/>
    <p:sldId id="479" r:id="rId36"/>
    <p:sldId id="480" r:id="rId37"/>
    <p:sldId id="481" r:id="rId38"/>
    <p:sldId id="482" r:id="rId39"/>
    <p:sldId id="483" r:id="rId40"/>
    <p:sldId id="485" r:id="rId41"/>
    <p:sldId id="486" r:id="rId42"/>
    <p:sldId id="487" r:id="rId43"/>
    <p:sldId id="488" r:id="rId44"/>
    <p:sldId id="489" r:id="rId45"/>
    <p:sldId id="490" r:id="rId46"/>
    <p:sldId id="491" r:id="rId47"/>
    <p:sldId id="492" r:id="rId48"/>
    <p:sldId id="493" r:id="rId49"/>
    <p:sldId id="494" r:id="rId50"/>
    <p:sldId id="495" r:id="rId51"/>
    <p:sldId id="496" r:id="rId52"/>
    <p:sldId id="497" r:id="rId53"/>
    <p:sldId id="498" r:id="rId54"/>
    <p:sldId id="499" r:id="rId55"/>
    <p:sldId id="500" r:id="rId56"/>
    <p:sldId id="501" r:id="rId57"/>
    <p:sldId id="502" r:id="rId58"/>
    <p:sldId id="503" r:id="rId59"/>
    <p:sldId id="504" r:id="rId60"/>
    <p:sldId id="505" r:id="rId61"/>
    <p:sldId id="506" r:id="rId62"/>
    <p:sldId id="507" r:id="rId63"/>
    <p:sldId id="512" r:id="rId64"/>
    <p:sldId id="513" r:id="rId65"/>
    <p:sldId id="437" r:id="rId66"/>
  </p:sldIdLst>
  <p:sldSz cx="9144000" cy="6858000" type="screen4x3"/>
  <p:notesSz cx="7099300" cy="102346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86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7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5304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DD86EC4F-9BE5-486D-8B76-5D6AE155F39D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ABE58529-341A-4223-ACAA-F2C7DE1A21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77431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/>
          <a:lstStyle>
            <a:lvl1pPr algn="r">
              <a:defRPr sz="1300"/>
            </a:lvl1pPr>
          </a:lstStyle>
          <a:p>
            <a:fld id="{ED085B77-D076-4C68-AF56-63DF0B76AA7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90600" y="766763"/>
            <a:ext cx="5118100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63" tIns="47732" rIns="95463" bIns="477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5463" tIns="47732" rIns="95463" bIns="47732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4" cy="511731"/>
          </a:xfrm>
          <a:prstGeom prst="rect">
            <a:avLst/>
          </a:prstGeom>
        </p:spPr>
        <p:txBody>
          <a:bodyPr vert="horz" lIns="95463" tIns="47732" rIns="95463" bIns="47732" rtlCol="0" anchor="b"/>
          <a:lstStyle>
            <a:lvl1pPr algn="r">
              <a:defRPr sz="1300"/>
            </a:lvl1pPr>
          </a:lstStyle>
          <a:p>
            <a:fld id="{3208AECC-F2EF-4CAD-9E5F-B784D785E7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131819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AECC-F2EF-4CAD-9E5F-B784D785E779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30181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52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08AECC-F2EF-4CAD-9E5F-B784D785E779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27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3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582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4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5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6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9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31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A6AFDA-662F-447E-BB3B-9E26E152525E}" type="slidenum">
              <a:rPr lang="ru-RU"/>
              <a:pPr/>
              <a:t>36</a:t>
            </a:fld>
            <a:endParaRPr lang="ru-RU"/>
          </a:p>
        </p:txBody>
      </p:sp>
      <p:sp>
        <p:nvSpPr>
          <p:cNvPr id="339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9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2804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124460">
              <a:lnSpc>
                <a:spcPts val="1520"/>
              </a:lnSpc>
            </a:pPr>
            <a:fld id="{81D60167-4931-47E6-BA6A-407CBD079E47}" type="slidenum">
              <a:rPr dirty="0"/>
              <a:pPr marL="124460">
                <a:lnSpc>
                  <a:spcPts val="1520"/>
                </a:lnSpc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="" xmlns:p14="http://schemas.microsoft.com/office/powerpoint/2010/main" val="32962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5C7BC3-FE0E-49B9-8552-FE7CC88F34A5}" type="datetimeFigureOut">
              <a:rPr lang="ru-RU" smtClean="0"/>
              <a:pPr/>
              <a:t>18.12.2019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C2328E-11E3-42F8-9A06-88FB4262BDF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9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c.europa.eu/clima/policies/strategies/2020_en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7751" y="948690"/>
            <a:ext cx="6993924" cy="56630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</a:endParaRPr>
          </a:p>
          <a:p>
            <a:pPr marR="3350" algn="ctr"/>
            <a:r>
              <a:rPr lang="ru-RU" sz="1000" dirty="0">
                <a:latin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Стратегия устойчивого развития в Европейском Союзе и России: на пути к общему будущему</a:t>
            </a:r>
          </a:p>
          <a:p>
            <a:pPr marR="3350" algn="ctr"/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Sustainable </a:t>
            </a:r>
            <a:r>
              <a:rPr lang="en-US" sz="2000" b="1" dirty="0">
                <a:solidFill>
                  <a:schemeClr val="tx2"/>
                </a:solidFill>
                <a:latin typeface="Arial" panose="020B0604020202020204" pitchFamily="34" charset="0"/>
              </a:rPr>
              <a:t>Development Strategy in the European Union and Russia: on the way to the common </a:t>
            </a:r>
            <a:r>
              <a:rPr lang="en-US" sz="20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future</a:t>
            </a:r>
            <a:endParaRPr lang="ru-RU" sz="20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000" dirty="0" smtClean="0">
                <a:latin typeface="Arial" panose="020B0604020202020204" pitchFamily="34" charset="0"/>
              </a:rPr>
              <a:t>(</a:t>
            </a:r>
            <a:r>
              <a:rPr lang="en-US" sz="2000" dirty="0" err="1" smtClean="0">
                <a:latin typeface="Arial" panose="020B0604020202020204" pitchFamily="34" charset="0"/>
              </a:rPr>
              <a:t>Programme</a:t>
            </a:r>
            <a:r>
              <a:rPr lang="en-US" sz="2000" dirty="0" smtClean="0">
                <a:latin typeface="Arial" panose="020B0604020202020204" pitchFamily="34" charset="0"/>
              </a:rPr>
              <a:t> – Jean Monnet Module)</a:t>
            </a:r>
          </a:p>
          <a:p>
            <a:pPr marR="3350" algn="ctr"/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</a:rPr>
              <a:t>2019 -2022 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 </a:t>
            </a: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pic>
        <p:nvPicPr>
          <p:cNvPr id="44036" name="Picture 4" descr="http://relax.com.ua/wp-content/media/kiew/2015/05/biova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4375825"/>
            <a:ext cx="3789920" cy="2253575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37033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5" y="1229324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605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49086"/>
            <a:ext cx="8686799" cy="5708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3086" y="2400301"/>
            <a:ext cx="8229600" cy="3935184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Основными принципами </a:t>
            </a:r>
            <a:r>
              <a:rPr lang="ru-RU" sz="1600" dirty="0" smtClean="0">
                <a:solidFill>
                  <a:schemeClr val="tx2"/>
                </a:solidFill>
              </a:rPr>
              <a:t>«зеленой» экономики </a:t>
            </a:r>
            <a:r>
              <a:rPr lang="ru-RU" sz="1600" dirty="0" smtClean="0">
                <a:solidFill>
                  <a:schemeClr val="tx2"/>
                </a:solidFill>
              </a:rPr>
              <a:t>можно считать следующие</a:t>
            </a:r>
            <a:r>
              <a:rPr lang="ru-RU" sz="1600" dirty="0" smtClean="0">
                <a:solidFill>
                  <a:schemeClr val="tx2"/>
                </a:solidFill>
              </a:rPr>
              <a:t>: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/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- равенство и справедливость как в пределах одного поколения, так и между поколениями;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-соответствие принципам устойчивого развития; применение принципа предосторожности в отношении потенциальных воздействий на общество и окружающую среду;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- адекватный учет природного и социального капитала, например, посредством </a:t>
            </a:r>
            <a:r>
              <a:rPr lang="ru-RU" sz="1600" dirty="0" err="1" smtClean="0">
                <a:solidFill>
                  <a:schemeClr val="tx2"/>
                </a:solidFill>
              </a:rPr>
              <a:t>интернализации</a:t>
            </a:r>
            <a:r>
              <a:rPr lang="ru-RU" sz="1600" dirty="0" smtClean="0">
                <a:solidFill>
                  <a:schemeClr val="tx2"/>
                </a:solidFill>
              </a:rPr>
              <a:t> внешних социальных и экологических эффектов, «зеленого» учета, учета затрат на протяжении всего жизненного цикла, а также улучшения управления с участием заинтересованных сторон;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- устойчивое и эффективное использование ресурсов, потребление и производство; </a:t>
            </a:r>
            <a:br>
              <a:rPr lang="ru-RU" sz="1600" dirty="0" smtClean="0">
                <a:solidFill>
                  <a:schemeClr val="tx2"/>
                </a:solidFill>
              </a:rPr>
            </a:br>
            <a:r>
              <a:rPr lang="ru-RU" sz="1600" dirty="0" smtClean="0">
                <a:solidFill>
                  <a:schemeClr val="tx2"/>
                </a:solidFill>
              </a:rPr>
              <a:t>- вклад в достижение существующих макроэкономических целей за счет создания «зеленых» рабочих мест, искоренения бедности, повышения конкурентоспособности и обеспечения роста в основных отраслях экономики.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986" y="1271752"/>
            <a:ext cx="7924799" cy="522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559" y="1376855"/>
            <a:ext cx="8250620" cy="4845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298" y="1018902"/>
            <a:ext cx="8229600" cy="692331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</a:rPr>
              <a:t>Воздействие «зеленой экономики» и зеленого» роста на разные сферы развития территории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84020"/>
            <a:ext cx="8791303" cy="517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2090057"/>
            <a:ext cx="8229600" cy="34355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С точки зрения антикризисного потенциала экоинновации и «зеленая» экономика в  целом позволяют увеличить занятость и  смягчить безработицу, стимулировать активность в других сферах хозяйства, быстрее выйти из рецессии.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Например, из общего антикризисного пакета на «зеленый» сектор в США приходилось 12%,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 ФРГ и Японии — 13% (по уточненным данным — до 16%),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во Франции — 21%,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 Китае — 38%, </a:t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в Южной Корее — более 80%.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760"/>
            <a:ext cx="3550508" cy="7289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5134"/>
            <a:ext cx="2388568" cy="6492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7"/>
            <a:ext cx="8229600" cy="2626941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/>
              <a:t>Переход к «зеленой» экономике зависит от решения двух основных задач: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61212"/>
            <a:ext cx="8229600" cy="31633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поддержание структуры и функций экосистем (способность экосистем к восстановлению);</a:t>
            </a:r>
          </a:p>
          <a:p>
            <a:pPr algn="ctr"/>
            <a:endParaRPr lang="ru-RU" sz="2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- выработки подходов, позволяющих сократить использование ресурсов при производстве и потреблении, а также снизить соответствующее воздействие на окружающую среду (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ресурсоэффективность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).</a:t>
            </a:r>
          </a:p>
          <a:p>
            <a:pPr algn="ctr"/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3955" y="1726475"/>
            <a:ext cx="8229600" cy="438912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Основной европейской стратегией обеспечения экономического роста и занятости населения является «</a:t>
            </a:r>
            <a:r>
              <a:rPr lang="ru-RU" sz="2800" b="1" i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Ресурсоэффективная</a:t>
            </a:r>
            <a:r>
              <a:rPr lang="ru-RU" sz="2800" b="1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Европа». Это одна из семи ключевых инициатив в рамках стратегии «Европа 2020», поддержанная Европейским советом и Европейским парламентом.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1188720"/>
            <a:ext cx="8229600" cy="475488"/>
          </a:xfrm>
        </p:spPr>
        <p:txBody>
          <a:bodyPr>
            <a:normAutofit/>
          </a:bodyPr>
          <a:lstStyle/>
          <a:p>
            <a:pPr algn="ctr"/>
            <a:r>
              <a:rPr lang="ru-RU" sz="1800" b="1" u="sng" dirty="0" smtClean="0"/>
              <a:t>Для </a:t>
            </a:r>
            <a:r>
              <a:rPr lang="ru-RU" sz="1800" b="1" u="sng" dirty="0" smtClean="0"/>
              <a:t>развития «зеленой экономики» используют </a:t>
            </a:r>
            <a:r>
              <a:rPr lang="ru-RU" sz="1800" b="1" u="sng" dirty="0" smtClean="0"/>
              <a:t>три вида инструментариев: </a:t>
            </a:r>
            <a:endParaRPr lang="ru-RU" sz="1800" b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административно-командные инструменты («жесткое право») – приказы и директивы, запреты и ограничения по объему выбросов в атмосферу или процедуры лицензирования; </a:t>
            </a:r>
          </a:p>
          <a:p>
            <a:endParaRPr lang="ru-RU" sz="1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экономические инструменты (ориентированные на законы рынка) – «зеленое» налогообложение, экологические платежи, сертификаты (торговые разрешения) или правила ответственности, «зеленые» субсидии и схемы продвижения, а также отказ от тех субсидий, которые наносят ущерб окружающей среде (т.е. дотирование цен на ископаемые виды топлива); </a:t>
            </a:r>
          </a:p>
          <a:p>
            <a:endParaRPr lang="ru-RU" sz="18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ru-RU" sz="18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добровольные инструменты («мягкое право») – информация, системы управления, периодический обмен опытом или добровольные соглашения между государственными структурами и ассоциациями частных предпринимателей («зеленые» договоры или союзы).</a:t>
            </a:r>
            <a:endParaRPr lang="ru-RU" sz="18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67" y="1371601"/>
            <a:ext cx="8229600" cy="4718020"/>
          </a:xfrm>
        </p:spPr>
        <p:txBody>
          <a:bodyPr>
            <a:noAutofit/>
          </a:bodyPr>
          <a:lstStyle/>
          <a:p>
            <a:pPr algn="ctr"/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Инструменты «жесткого права»: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Регламент 2007/715/EU от 20 июня 2007 г. о разрешении на использование по токсичности выхлопа видов легкового пассажирского и грузового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транспорта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Директива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2010/30/EU от 19 мая 2010 г. об указании на этикетке и в общей информации о продукте характеристик потребления энергии и прочих ресурсов энергозависимыми продуктами.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Директива 2010/31/EU19 от 19 мая 2010 г. об энергопотреблении зданий: страны-члены ЕС должны обеспечить до 31 декабря 2020 г., чтобы все вводимые в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эксплуатацию здания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имели близкое к нулевому потребление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энергии.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Директива по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экодизайну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№ 2009/125/</a:t>
            </a:r>
            <a:r>
              <a:rPr lang="en-US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EC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устанавливающая обязательные экологические требования для товаров, эксплуатация которых связана с большим потреблением энергии и которые продаются на территории ЕС;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Директива по использованию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возобновимых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источников энергии («План -20 – 20 – 20» (основные цели к 2020 году: сокращение выбросов парниковых газов на 20%, повышение энергоэффективности – на 20%, доля </a:t>
            </a:r>
            <a:r>
              <a:rPr lang="ru-RU" sz="1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возобновимых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источников – 20% по сравнению с 1990 годом) ;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Директива по маркировке этикеткой энергетической эффективности 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2010/30/ЕС (2010) </a:t>
            </a:r>
            <a:b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4401" y="1779687"/>
            <a:ext cx="6993924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000" dirty="0">
              <a:latin typeface="Arial" panose="020B0604020202020204" pitchFamily="34" charset="0"/>
            </a:endParaRPr>
          </a:p>
          <a:p>
            <a:pPr marR="3350" algn="ctr"/>
            <a:r>
              <a:rPr lang="ru-RU" sz="1000" dirty="0">
                <a:latin typeface="Arial" panose="020B0604020202020204" pitchFamily="34" charset="0"/>
              </a:rPr>
              <a:t> 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Стратегия устойчивого развития: Европейский Союз и Россия на пути </a:t>
            </a:r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к </a:t>
            </a:r>
            <a:r>
              <a:rPr lang="ru-RU" sz="2800" b="1" dirty="0">
                <a:solidFill>
                  <a:schemeClr val="tx2"/>
                </a:solidFill>
                <a:latin typeface="Arial" panose="020B0604020202020204" pitchFamily="34" charset="0"/>
              </a:rPr>
              <a:t>общему будущему </a:t>
            </a:r>
          </a:p>
          <a:p>
            <a:pPr marR="3350"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</a:p>
          <a:p>
            <a:pPr marR="3350" algn="ctr"/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endParaRPr lang="ru-RU" sz="2800" b="1" dirty="0" smtClean="0">
              <a:solidFill>
                <a:schemeClr val="tx2"/>
              </a:solidFill>
              <a:latin typeface="Arial" panose="020B0604020202020204" pitchFamily="34" charset="0"/>
            </a:endParaRPr>
          </a:p>
          <a:p>
            <a:pPr marR="3350" algn="ctr"/>
            <a:r>
              <a:rPr lang="ru-RU" sz="2800" b="1" dirty="0" smtClean="0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</a:t>
            </a:r>
          </a:p>
        </p:txBody>
      </p:sp>
      <p:pic>
        <p:nvPicPr>
          <p:cNvPr id="3" name="Picture 2" descr="http://nashashcola.ru/wp-content/uploads/2013/08/Referat_po_jekologii-Globalnye_jekologicheskie_problemy_chelovechestva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5912" y="4206425"/>
            <a:ext cx="3030581" cy="2272936"/>
          </a:xfrm>
          <a:prstGeom prst="rect">
            <a:avLst/>
          </a:prstGeom>
          <a:noFill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44" y="37033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5" y="1229324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851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7567" y="1763486"/>
            <a:ext cx="8229600" cy="439970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Инструменты «мягкого права»: </a:t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- информационный центр по «зеленой» экономике/«зеленому» бизнесу 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.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Пример наиболее успешной практики: Сайт 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Infocenter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Environment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/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Economy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 (IZU) «зеленые» директивы, «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Branchenleitfäden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»;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- системы управления (природопользованием) «зеленого» бизнеса. </a:t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Пример наиболее успешной практики: Схемы 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эко-менеджмента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 и аудита (EMAS), системы управления природопользованием ISO 14001; </a:t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- системы управления </a:t>
            </a:r>
            <a:r>
              <a:rPr lang="ru-RU" sz="1800" dirty="0" err="1" smtClean="0">
                <a:solidFill>
                  <a:schemeClr val="tx2"/>
                </a:solidFill>
                <a:latin typeface="+mj-lt"/>
                <a:cs typeface="+mj-cs"/>
              </a:rPr>
              <a:t>энергопользованием</a:t>
            </a:r>
            <a:r>
              <a:rPr lang="ru-RU" sz="1800" dirty="0" smtClean="0">
                <a:solidFill>
                  <a:schemeClr val="tx2"/>
                </a:solidFill>
                <a:latin typeface="+mj-lt"/>
                <a:cs typeface="+mj-cs"/>
              </a:rPr>
              <a:t> ISO. Цель стандарта – предоставление компаниям руководства по оптимизации процесса потребления энергетических ресурсов и системному управлению данным процессом;</a:t>
            </a:r>
            <a:endParaRPr lang="ru-RU" sz="18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6521" y="1489166"/>
            <a:ext cx="8229600" cy="3098526"/>
          </a:xfrm>
        </p:spPr>
        <p:txBody>
          <a:bodyPr>
            <a:noAutofit/>
          </a:bodyPr>
          <a:lstStyle/>
          <a:p>
            <a:pPr algn="ctr"/>
            <a:r>
              <a:rPr lang="ru-RU" sz="2000" u="sng" dirty="0" smtClean="0">
                <a:solidFill>
                  <a:schemeClr val="tx2"/>
                </a:solidFill>
                <a:latin typeface="+mj-lt"/>
                <a:cs typeface="+mj-cs"/>
              </a:rPr>
              <a:t>Добровольные соглашения («зеленые» договора или союзы) </a:t>
            </a:r>
            <a:r>
              <a:rPr lang="ru-RU" sz="2000" u="sng" dirty="0" smtClean="0">
                <a:solidFill>
                  <a:schemeClr val="tx2"/>
                </a:solidFill>
                <a:latin typeface="+mj-lt"/>
                <a:cs typeface="+mj-cs"/>
              </a:rPr>
              <a:t>-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>соглашения между государством и деловыми структурами.</a:t>
            </a:r>
            <a:b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</a:b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>Пример наиболее 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>успешной практики: Природоохранный пакт Баварии (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cs typeface="+mj-cs"/>
              </a:rPr>
              <a:t>Umweltpakt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> </a:t>
            </a:r>
            <a:r>
              <a:rPr lang="ru-RU" sz="2000" dirty="0" err="1" smtClean="0">
                <a:solidFill>
                  <a:schemeClr val="tx2"/>
                </a:solidFill>
                <a:latin typeface="+mj-lt"/>
                <a:cs typeface="+mj-cs"/>
              </a:rPr>
              <a:t>Bayern</a:t>
            </a:r>
            <a:r>
              <a:rPr lang="ru-RU" sz="2000" dirty="0" smtClean="0">
                <a:solidFill>
                  <a:schemeClr val="tx2"/>
                </a:solidFill>
                <a:latin typeface="+mj-lt"/>
                <a:cs typeface="+mj-cs"/>
              </a:rPr>
              <a:t>)</a:t>
            </a:r>
            <a:endParaRPr lang="ru-RU" sz="2000" dirty="0">
              <a:solidFill>
                <a:schemeClr val="tx2"/>
              </a:solidFill>
              <a:latin typeface="+mj-lt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3905" y="3461657"/>
            <a:ext cx="8229600" cy="3060539"/>
          </a:xfrm>
        </p:spPr>
        <p:txBody>
          <a:bodyPr>
            <a:noAutofit/>
          </a:bodyPr>
          <a:lstStyle/>
          <a:p>
            <a:pPr algn="ctr"/>
            <a:r>
              <a:rPr lang="ru-RU" sz="1600" b="0" i="0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Страны ЕС применяют меры экономического стимулирования развития «зеленой» политики: 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Налоги на энергию. В ЕС 27 налогов на энергию составляют практически 72% всех эко налогов, что в денежном выражении – 220 млрд. евро или 1,8% ВВП. В основе </a:t>
            </a:r>
            <a:r>
              <a:rPr lang="ru-RU" sz="16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экологизации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налоговых систем лежит идея двойного выигрыша – потенциального стимулирования занятости и поддержки конкурентоспособности национальных производителей. В настоящее время экологические налоги занимают существенное место в налоговых системах большинства стран ЕС;</a:t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- Льготные налоги на возобновляемую энергетику. Закон о возобновляемых источниках энергии призван расширить создание энергетических установок на базе возобновляемых источников.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Годовой </a:t>
            </a:r>
            <a:r>
              <a:rPr lang="ru-RU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оборот эко индустрии ЕС составляет более 300 млрд. евро (2,5 процента ВВП), около 3,4 млн. человек (1,5% всех трудоустроенных) непосредственно заняты в этой сфере. Четверть всех инвестиций – это инвестиции в чистые технологии.</a:t>
            </a:r>
            <a:endParaRPr lang="ru-RU" sz="16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0213" y="3278776"/>
            <a:ext cx="8229600" cy="2638697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Также применяются следующие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меры «зеленой»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политики: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повышение энергоэффективности зданий;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 разработка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мер в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области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развития устойчивого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транспорта, в соответствии с приоритетным значением транспортировки товаров по железной дороге, и повышение эффективности городского общественного транспорта;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с) сокращение потребления энергии за счет разработки и осуществления эффективных механизмов налогообложения.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7150" y="2259874"/>
            <a:ext cx="8229600" cy="2026471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Стратегия ЕС до 2020 года предусматривает интеграцию элементов «зеленой» экономики в стратегии по экономике и занятости. </a:t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Концепция «зеленой» экономики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тесно связана с </a:t>
            </a:r>
            <a:r>
              <a:rPr lang="ru-RU" sz="2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реализацией Дорожной карты по переходу к конкурентоспособной низкоуглеродной экономике ЕС к 2050 году.</a:t>
            </a:r>
            <a:endParaRPr lang="ru-RU" sz="20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2975" y="2011680"/>
            <a:ext cx="8229600" cy="454655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«Зеленая» экономика через экоинновации 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США 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инвестируют в экотехнологии примерно 112 млрд. долларов, делая ставку на усовершенствование гибридных двигателей и изучение высокоэффективных батарей. 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Китай потратил на зеленые технологии почти 20 млрд. долларов. 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Стимулирующие пакеты в Европе предоставляют возобновляемым источникам энергии 6 млрд. евро. 3,5 млрд. евро идут на инфраструктуру, 500 млн. евро – на оффшорные парки ветроустановок, 7 млрд. евро – на энергоэффективность – экономные автомашины, здания и фабрики</a:t>
            </a: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Для каждой отрасли страны рассчитывается индекс зеленой инновационной деятельности, с помощью которого измеряется соотношение «зеленых» патентов к общему числу патентов. </a:t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позволяет сопоставить инновации в чистые технологии, такие как технологии использования возобновляемых источников энергии, электрических транспортных средств, энергосберегающих видов цемента, изоляционные устройства и т.д. </a:t>
            </a: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340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5317" y="1214846"/>
            <a:ext cx="8425986" cy="657573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Наибольшие улучшения в сторону зеленого роста по странам за 2000-2015 гг.</a:t>
            </a:r>
            <a:endParaRPr lang="ru-RU" sz="2000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9461" y="2080804"/>
            <a:ext cx="5648325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4960" y="1762941"/>
            <a:ext cx="57912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4787900" y="2420938"/>
            <a:ext cx="4572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Баланс интересов заинтересован-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ных сторон,ISO 9004:2009, модели Совершенства</a:t>
            </a:r>
            <a:r>
              <a:rPr lang="ru-RU" sz="1800"/>
              <a:t> 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dirty="0"/>
          </a:p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31886" y="1595457"/>
            <a:ext cx="8229600" cy="4801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sz="2000" b="1" dirty="0" smtClean="0">
                <a:latin typeface="Arial" pitchFamily="34" charset="0"/>
                <a:cs typeface="Arial" pitchFamily="34" charset="0"/>
              </a:rPr>
            </a:b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91297" y="2155372"/>
            <a:ext cx="8295503" cy="41692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Модуль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2.  </a:t>
            </a:r>
            <a:endParaRPr lang="ru-RU" sz="28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Зеленая </a:t>
            </a:r>
            <a:r>
              <a:rPr lang="ru-RU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экономика для устойчивого </a:t>
            </a:r>
            <a:r>
              <a:rPr lang="ru-RU" sz="2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будущего ЕС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825" y="514853"/>
            <a:ext cx="3548180" cy="72548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5" y="1229324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0263" y="1645921"/>
            <a:ext cx="8229600" cy="632241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 smtClean="0"/>
              <a:t>В «зеленой экономике выделяют систему направлений:</a:t>
            </a:r>
            <a:endParaRPr lang="ru-RU" sz="2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0263" y="2795451"/>
            <a:ext cx="8229600" cy="3267891"/>
          </a:xfrm>
        </p:spPr>
        <p:txBody>
          <a:bodyPr/>
          <a:lstStyle/>
          <a:p>
            <a:r>
              <a:rPr lang="ru-RU" sz="2400" dirty="0" smtClean="0"/>
              <a:t>Внедрение возобновляемых источников энергии;</a:t>
            </a:r>
          </a:p>
          <a:p>
            <a:r>
              <a:rPr lang="ru-RU" sz="2400" dirty="0" smtClean="0"/>
              <a:t>Совершенствование системы управления отходами;</a:t>
            </a:r>
          </a:p>
          <a:p>
            <a:r>
              <a:rPr lang="ru-RU" sz="2400" dirty="0" smtClean="0"/>
              <a:t>Совершенствование системы управления водными ресурсами;</a:t>
            </a:r>
          </a:p>
          <a:p>
            <a:r>
              <a:rPr lang="ru-RU" sz="2400" dirty="0" smtClean="0"/>
              <a:t>Развитие «чистого» (устойчивого, «зеленого») транспорта;</a:t>
            </a:r>
          </a:p>
          <a:p>
            <a:r>
              <a:rPr lang="ru-RU" sz="2400" dirty="0" smtClean="0"/>
              <a:t>Органическое земледелие в сельском хозяйстве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dirty="0"/>
          </a:p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263" y="1843273"/>
            <a:ext cx="8281852" cy="4152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 smtClean="0"/>
              <a:t>ЦУР 12: Обеспечение перехода к рациональным моделям потребления и производства</a:t>
            </a:r>
            <a:br>
              <a:rPr lang="ru-RU" sz="2400" b="1" dirty="0" smtClean="0"/>
            </a:b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dirty="0" smtClean="0"/>
              <a:t>Устойчивое потребление и производство предполагает стимулирование эффективности использования ресурсов и энергии; сооружение устойчивой инфраструктуры; предоставление доступа к основным социальным услугам; обеспечение «зеленых» и достойных рабочих мест и более высокого качества жизни для всех. Реализация этой программы помогает выполнить общие планы в области развития, уменьшить будущие экономические, экологические и социальные издержки, повысить экономическую конкурентоспособность и сократить уровень нищеты.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06286"/>
            <a:ext cx="8229600" cy="5408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Факты и цифры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Если население планеты достигнет 9,6 миллиарда человек к 2050 году, потребуются ресурсы трех планет Земля, чтобы обеспечить всех необходимыми ресурсами.</a:t>
            </a:r>
          </a:p>
          <a:p>
            <a:r>
              <a:rPr lang="ru-RU" dirty="0" smtClean="0"/>
              <a:t>С увеличением использования неметаллических минералов в строительстве и создании инфраструктуры увеличился объем «материального следа» человечества. Так, в развивающихся странах он вырос с 5 тонн в 2000 году до 9 тонн в 2017 году.</a:t>
            </a:r>
          </a:p>
          <a:p>
            <a:r>
              <a:rPr lang="ru-RU" dirty="0" smtClean="0"/>
              <a:t>93 процента 250 крупнейших мировых компаний отчитывается об устойчивости производства.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/>
              <a:t>Водные ресурсы</a:t>
            </a:r>
            <a:endParaRPr lang="ru-RU" dirty="0" smtClean="0"/>
          </a:p>
          <a:p>
            <a:r>
              <a:rPr lang="ru-RU" dirty="0" smtClean="0"/>
              <a:t>Пресная (питьевая) вода составляет менее 3 процентов мировых водных ресурсов, из которых 2,5 процента приходится на ледники Антарктики, Арктики и горных районов. Поэтому человечество должно рассчитывать на 0,5 процента водных ресурсов для удовлетворения потребностей всех антропогенных экосистем и потребностей в пресной воде.</a:t>
            </a:r>
          </a:p>
          <a:p>
            <a:r>
              <a:rPr lang="ru-RU" dirty="0" smtClean="0"/>
              <a:t>Человек загрязняет водные ресурсы быстрее, чем природа может переработать и очистить воду в реках и озерах.</a:t>
            </a:r>
          </a:p>
          <a:p>
            <a:r>
              <a:rPr lang="ru-RU" dirty="0" smtClean="0"/>
              <a:t>Более 1 миллиарда человек по-прежнему не имеют доступа к пресной воде.</a:t>
            </a:r>
          </a:p>
          <a:p>
            <a:r>
              <a:rPr lang="ru-RU" dirty="0" smtClean="0"/>
              <a:t>Чрезмерное потребление воды способствует глобальному дефициту воды.</a:t>
            </a:r>
          </a:p>
          <a:p>
            <a:r>
              <a:rPr lang="ru-RU" dirty="0" smtClean="0"/>
              <a:t>Вода – это бесплатный дар природы, однако инфраструктура, необходимая для ее доставки, стоит недешево.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227908"/>
            <a:ext cx="8229600" cy="619179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Факты и цифры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Энергетика</a:t>
            </a:r>
            <a:endParaRPr lang="ru-RU" dirty="0" smtClean="0"/>
          </a:p>
          <a:p>
            <a:r>
              <a:rPr lang="ru-RU" dirty="0" smtClean="0"/>
              <a:t>Если население мира перешло на использование энергосберегающих лампочек, то это помогло бы экономить до 120 миллиардов долларов ежегодно.</a:t>
            </a:r>
          </a:p>
          <a:p>
            <a:r>
              <a:rPr lang="ru-RU" dirty="0" smtClean="0"/>
              <a:t>Несмотря на технологические достижения, которые содействовали повышению энергоэффективности, к 2020 году энергопотребление в странах ОЭСР возрастет еще на 35 процентов. На глобальном уровне коммерческий и жилищный сектора являются второй наиболее динамично развивающейся областью энергопотребления после транспорта.</a:t>
            </a:r>
          </a:p>
          <a:p>
            <a:r>
              <a:rPr lang="ru-RU" dirty="0" smtClean="0"/>
              <a:t>В 2002 году в странах ОЭСР насчитывалось 550 миллионов транспортных средств (75 процентов из которых составляли личные автомобили). К 2020 году, как ожидается, число владельцев транспортных средств увеличится на 32 процента. В то же время, по прогнозам, пробег транспортных средств увеличится на 40 процентов, а глобальный объем воздушных перевозок возрастет в три раза за тот же период.</a:t>
            </a:r>
          </a:p>
          <a:p>
            <a:r>
              <a:rPr lang="ru-RU" dirty="0" smtClean="0"/>
              <a:t>На долю домашних хозяйств приходится 29 процентов глобального энергопотребления и, соответственно, 21 процент выбросов углекислого газа, образующихся в результате их деятельности.</a:t>
            </a:r>
          </a:p>
          <a:p>
            <a:r>
              <a:rPr lang="ru-RU" dirty="0" smtClean="0"/>
              <a:t>В 2015 году 17,5 процента конечного потребления энергии обеспечивалось за счет возобновляемых источников энергии.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06286"/>
            <a:ext cx="8229600" cy="54080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Факты и цифры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b="1" dirty="0" smtClean="0"/>
              <a:t>Продовольствие</a:t>
            </a:r>
            <a:endParaRPr lang="ru-RU" dirty="0" smtClean="0"/>
          </a:p>
          <a:p>
            <a:r>
              <a:rPr lang="ru-RU" dirty="0" smtClean="0"/>
              <a:t>Хотя окружающая среда подвергается существенному воздействию на этапе производства (сельского хозяйства, переработки продовольственного сырья), это воздействие зависит от пищевых предпочтений и привычек домашних хозяйств. Соответственно, это сказывается на состоянии окружающей среды посредством потребления энергии в продовольственном секторе и образования отходов.</a:t>
            </a:r>
          </a:p>
          <a:p>
            <a:r>
              <a:rPr lang="ru-RU" dirty="0" smtClean="0"/>
              <a:t>Ежегодно одна треть объема производимого продовольствия — 1,3 миллиарда тонн стоимостью в 1 триллион долларов США — выбрасывается на свалку в результате неадекватных условий транспортировки и сбора.</a:t>
            </a:r>
          </a:p>
          <a:p>
            <a:r>
              <a:rPr lang="ru-RU" dirty="0" smtClean="0"/>
              <a:t>Во всем мире 2 миллиарда человек имеют избыточный вес или страдают ожирением.</a:t>
            </a:r>
          </a:p>
          <a:p>
            <a:r>
              <a:rPr lang="ru-RU" dirty="0" smtClean="0"/>
              <a:t>Деградация земель, снижение плодородия почв, неустойчивое водопользование, избыточная эксплуатация рыбных ресурсов и деградация морской среды в совокупности сокращают возможности природной ресурсной базы обеспечивать продовольствие.</a:t>
            </a:r>
          </a:p>
          <a:p>
            <a:r>
              <a:rPr lang="ru-RU" dirty="0" smtClean="0"/>
              <a:t>30 процентов общемирового потребления энергии и примерно 22 процента совокупного объема выбросов парниковых газов приходится на долю продовольственного сектора.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345474"/>
            <a:ext cx="8229600" cy="5016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Факты и цифры</a:t>
            </a:r>
            <a:endParaRPr lang="ru-RU" sz="28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dirty="0"/>
          </a:p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263" y="1843273"/>
            <a:ext cx="8281852" cy="415257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1886"/>
            <a:ext cx="9143999" cy="646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На конференции Организации Объединённых Наций по устойчивому развитию «Рио+20» в 2012 году, главы государств приняли «</a:t>
            </a:r>
            <a:r>
              <a:rPr lang="ru-RU" b="1" dirty="0" smtClean="0"/>
              <a:t>Десятилетнюю рамочную программу в области устойчивого потребления и производства</a:t>
            </a:r>
            <a:r>
              <a:rPr lang="ru-RU" dirty="0" smtClean="0"/>
              <a:t>» (10РП), представляющую собой глобальную рамочную программу мероприятий по активизации перехода на устойчивому производству и потреблению в развитых и развивающихся странах.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5" y="914399"/>
            <a:ext cx="8229600" cy="579991"/>
          </a:xfrm>
        </p:spPr>
        <p:txBody>
          <a:bodyPr>
            <a:normAutofit/>
          </a:bodyPr>
          <a:lstStyle/>
          <a:p>
            <a:pPr algn="ctr"/>
            <a:r>
              <a:rPr lang="ru-RU" sz="2800" b="1" u="sng" dirty="0" smtClean="0"/>
              <a:t>ОСНОВНЫЕ ЦЕЛИ 10РП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5920"/>
            <a:ext cx="8229600" cy="4678680"/>
          </a:xfrm>
        </p:spPr>
        <p:txBody>
          <a:bodyPr>
            <a:noAutofit/>
          </a:bodyPr>
          <a:lstStyle/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Активизировать переход к УПП, поддерживая разработку региональных и национальных политик и инициатив.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Способствовать эффективному использованию ресурсов и разрыву взаимосвязи между процессами экономического роста и деградации окружающей среды и истощения ресурсов, при этом создавая достойные рабочие места и экономические возможности, и способствуя искоренению бедности и всеобщему процветанию.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Повсеместно внедрять УПП в политики, программы и стратегии устойчивого развития, в соответствии с их контекстом, в том числе, в стратегии сокращения масштабов бедности.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Оказывать помощь в наращивании потенциала и содействовать в получении доступа к финансовой и технической помощи развивающимся странам, поддерживать реализацию мероприятий в области УПП на региональном, субрегиональном и национальном уровнях. 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  <a:sym typeface="Symbol"/>
              </a:rPr>
              <a:t>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Выступать в качестве платформы для обмена информацией и знаниями в области УПП, что позволит заинтересованным сторонам представлять друг другу инструменты, инициативы и наилучшие практики, при этом повышая осведомленность, укрепляя сотрудничество и развивая новые партнерские связи.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" y="1045028"/>
            <a:ext cx="8229600" cy="46242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Программы в составе 10РП: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8012" y="1621971"/>
            <a:ext cx="8229600" cy="4389120"/>
          </a:xfrm>
        </p:spPr>
        <p:txBody>
          <a:bodyPr>
            <a:no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устойчивых государственных закупок (УГЗ), возглавляемая ЮНЕП, совместно с KEITI (Корейским институтом экологической промышленности и технологий) и ICLEI (Международным советом по местным инициативам в области окружающей среды)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информирования потребителей (Программа ИП), совместно возглавляемая Германией, Индонезией и Всемирной организацией потребителей (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Consumers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устойчивого туризма (Программа УТ), возглавляемая Всемирной туристской организацией (ЮНВТО), совместно с Францией, Кореей и Марокко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устойчивого образования и образа жизни (Программа УООЖ), совместно возглавляемая Японией, Швецией и Всемирным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фондo</a:t>
            </a:r>
            <a:r>
              <a:rPr lang="ru-RU" sz="1700" dirty="0" err="1" smtClean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дикой природы (WWF)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по повышению экологической устойчивости зданий и процессов строительства: возглавляемая Финляндией, совместно со Всемирным советом по экологическому строительству (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Green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WGBC), </a:t>
            </a:r>
            <a:r>
              <a:rPr lang="ru-RU" sz="1700" b="1" dirty="0" err="1" smtClean="0">
                <a:latin typeface="Times New Roman" pitchFamily="18" charset="0"/>
                <a:cs typeface="Times New Roman" pitchFamily="18" charset="0"/>
              </a:rPr>
              <a:t>Мельбурнским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 королевским технологическим институтом (RMIT) и ЮНЕП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Программа по повышению устойчивости продовольственных систем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 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3769" y="1959429"/>
            <a:ext cx="7978346" cy="533621"/>
          </a:xfrm>
        </p:spPr>
        <p:txBody>
          <a:bodyPr>
            <a:normAutofit/>
          </a:bodyPr>
          <a:lstStyle/>
          <a:p>
            <a:pPr algn="ctr"/>
            <a:r>
              <a:rPr lang="en-US" sz="2700" b="1" dirty="0" smtClean="0">
                <a:latin typeface="Arial" pitchFamily="34" charset="0"/>
                <a:cs typeface="Arial" pitchFamily="34" charset="0"/>
              </a:rPr>
              <a:t>UNEP “Global  Green New Deal”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65125" y="2759529"/>
            <a:ext cx="8435975" cy="2993571"/>
          </a:xfrm>
        </p:spPr>
        <p:txBody>
          <a:bodyPr>
            <a:normAutofit lnSpcReduction="10000"/>
          </a:bodyPr>
          <a:lstStyle/>
          <a:p>
            <a:pPr marL="342900" indent="-342900" algn="ctr">
              <a:buNone/>
            </a:pP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«Зеленая» экономика – это экономика, </a:t>
            </a:r>
            <a:endParaRPr lang="en-US" sz="2700" b="1" dirty="0" smtClean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ctr">
              <a:buNone/>
            </a:pPr>
            <a:r>
              <a:rPr lang="ru-RU" sz="27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которая обеспечивает долгосрочное повышение благосостояния людей и сокращение неравенства, при этом позволяя будущим поколениям избежать существенных рисков для окружающей среды и ее обеднения</a:t>
            </a:r>
            <a:endParaRPr lang="ru-RU" sz="2700" b="1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26034"/>
            <a:ext cx="8229600" cy="8281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Экологический </a:t>
            </a:r>
            <a:r>
              <a:rPr lang="ru-RU" sz="2800" b="1" dirty="0" smtClean="0"/>
              <a:t>след, </a:t>
            </a:r>
            <a:r>
              <a:rPr lang="ru-RU" sz="2800" b="1" dirty="0" err="1" smtClean="0"/>
              <a:t>биоемкость</a:t>
            </a:r>
            <a:r>
              <a:rPr lang="ru-RU" sz="2800" b="1" dirty="0" smtClean="0"/>
              <a:t> и дефицит </a:t>
            </a:r>
            <a:r>
              <a:rPr lang="ru-RU" sz="2800" b="1" dirty="0" err="1" smtClean="0"/>
              <a:t>биоемкости</a:t>
            </a:r>
            <a:r>
              <a:rPr lang="ru-RU" sz="2800" b="1" dirty="0" smtClean="0"/>
              <a:t> на человека, 1961-2014 гг.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954449"/>
            <a:ext cx="822960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" y="5982788"/>
            <a:ext cx="8647611" cy="579991"/>
          </a:xfrm>
        </p:spPr>
        <p:txBody>
          <a:bodyPr>
            <a:normAutofit/>
          </a:bodyPr>
          <a:lstStyle/>
          <a:p>
            <a:pPr algn="ctr"/>
            <a:r>
              <a:rPr lang="ru-RU" sz="2800" b="1" spc="-30" dirty="0" smtClean="0"/>
              <a:t> </a:t>
            </a:r>
            <a:r>
              <a:rPr lang="ru-RU" sz="2800" b="1" spc="-30" dirty="0" smtClean="0"/>
              <a:t>Экологический след по типу земли, 1961-2014 гг.</a:t>
            </a:r>
            <a:endParaRPr lang="ru-RU" sz="2800" spc="-3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4766" y="1177925"/>
            <a:ext cx="8020593" cy="475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8" y="6126480"/>
            <a:ext cx="8229600" cy="50161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 </a:t>
            </a:r>
            <a:r>
              <a:rPr lang="ru-RU" sz="2800" b="1" dirty="0" err="1" smtClean="0"/>
              <a:t>Биоемкость</a:t>
            </a:r>
            <a:r>
              <a:rPr lang="ru-RU" sz="2800" b="1" dirty="0" smtClean="0"/>
              <a:t> по типу земли, 1961-2014 гг.</a:t>
            </a:r>
            <a:endParaRPr lang="ru-RU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343" y="1255713"/>
            <a:ext cx="75925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5" y="5891348"/>
            <a:ext cx="8229600" cy="8020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Изменение </a:t>
            </a:r>
            <a:r>
              <a:rPr lang="ru-RU" sz="2800" b="1" dirty="0" smtClean="0"/>
              <a:t>экологического следа по регионам в 2014 г.</a:t>
            </a:r>
            <a:endParaRPr lang="ru-RU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81582"/>
            <a:ext cx="8229600" cy="4347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89" y="5656217"/>
            <a:ext cx="8229600" cy="93268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потребление энергии в секторе домашних хозяйств, ЕС-28</a:t>
            </a:r>
            <a:endParaRPr lang="ru-RU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1188721"/>
            <a:ext cx="8229600" cy="4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577" y="5773783"/>
            <a:ext cx="8229600" cy="8804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энергопотребление нефтепродуктов по секторам</a:t>
            </a:r>
            <a:endParaRPr lang="ru-RU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824" y="979714"/>
            <a:ext cx="8608422" cy="4600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5773783"/>
            <a:ext cx="8229600" cy="8151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энергопотребление электроэнергии по секторам</a:t>
            </a:r>
            <a:endParaRPr lang="ru-RU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" y="1201784"/>
            <a:ext cx="8543109" cy="4535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5" y="5865222"/>
            <a:ext cx="8229600" cy="82818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энергопотребление природного газа по секторам</a:t>
            </a:r>
            <a:endParaRPr lang="ru-RU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12" y="1330044"/>
            <a:ext cx="8412253" cy="4587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5755495"/>
            <a:ext cx="8229600" cy="906562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энергопотребление твердого топлива по секторам</a:t>
            </a:r>
            <a:endParaRPr lang="ru-RU" sz="28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513" y="1293224"/>
            <a:ext cx="8229600" cy="4376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178731"/>
            <a:ext cx="8229600" cy="4232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Конечное </a:t>
            </a:r>
            <a:r>
              <a:rPr lang="ru-RU" sz="2800" b="1" dirty="0" smtClean="0"/>
              <a:t>потребление энергии по типу топлива</a:t>
            </a:r>
            <a:endParaRPr lang="ru-RU" sz="2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7003" y="1175657"/>
            <a:ext cx="8139613" cy="454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4787900" y="2420938"/>
            <a:ext cx="4572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Баланс интересов заинтересован-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ных сторон,ISO 9004:2009, модели Совершенства</a:t>
            </a:r>
            <a:r>
              <a:rPr lang="ru-RU" sz="1800"/>
              <a:t> 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0" y="2041071"/>
            <a:ext cx="8882743" cy="3744686"/>
          </a:xfrm>
        </p:spPr>
        <p:txBody>
          <a:bodyPr>
            <a:noAutofit/>
          </a:bodyPr>
          <a:lstStyle/>
          <a:p>
            <a:pPr marL="342900" indent="-342900" algn="ctr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Существуют различные определения и интерпретации «зеленой» экономики. В зависимости от организации, региона и контекста, это понятие может применяться к определенным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отраслям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(например, землепользование или водное хозяйство),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темам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(например, устойчивое потребление и производство или борьба с загрязнением),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принципам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(например, справедливость или «загрязнитель платит») или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инструментам политики 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(например, экономические инструменты или оценка воздействия на окружающую среду), к  </a:t>
            </a:r>
            <a:r>
              <a:rPr lang="ru-RU" sz="18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стратегиям (</a:t>
            </a: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интеграция экологических приоритетов в более широкую политику или формирование благоприятной структуры экономики). </a:t>
            </a:r>
          </a:p>
          <a:p>
            <a:pPr marL="342900" indent="-342900" algn="ctr">
              <a:buNone/>
            </a:pPr>
            <a:r>
              <a:rPr lang="ru-RU" sz="1800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Поэтому в национальных докладах речь обычно идет о «зеленом» росте или «озеленении» экономики, понимаемых скорее как динамический процесс, чем как статическое состояние.</a:t>
            </a:r>
            <a:endParaRPr lang="ru-RU" sz="1800" dirty="0">
              <a:solidFill>
                <a:schemeClr val="tx2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21976"/>
            <a:ext cx="8229600" cy="67143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Конечное </a:t>
            </a:r>
            <a:r>
              <a:rPr lang="ru-RU" sz="2000" b="1" dirty="0" smtClean="0"/>
              <a:t>потребление энергии и оценочные национальные цели на 2020 год</a:t>
            </a:r>
            <a:endParaRPr lang="ru-RU" sz="20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944" y="209005"/>
            <a:ext cx="8948056" cy="577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7462"/>
            <a:ext cx="8229600" cy="36576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/>
              <a:t>Соответствующие программные документы</a:t>
            </a:r>
            <a:endParaRPr lang="ru-RU" sz="28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2229"/>
            <a:ext cx="8229600" cy="4822371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Пакет действий в области климата и возобновляемых источников энергии (пакет CARE)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COM (2008) 397 План действий по устойчивому производству и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потреблению</a:t>
            </a:r>
            <a:endParaRPr lang="ru-RU" sz="3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COM (2008) 781 COM  - Второй стратегический энергетический обзор</a:t>
            </a:r>
          </a:p>
          <a:p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Директива 2012/27 / ЕС об энергетической эффективности устанавливает общие рамки мер по продвижению энергоэффективности в ЕС с целью достижения основной цели сокращения потребления первичной энергии на 20% к 2020 году. </a:t>
            </a:r>
            <a:endParaRPr lang="ru-RU" sz="38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COM 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(2015) 80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Рамочная стратегия для жизнеспособного энергетического союза с перспективной политикой в ​​области изменения климата  </a:t>
            </a:r>
          </a:p>
          <a:p>
            <a:pPr lvl="0"/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COM (2016) 761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- Предложение по директиве Европейского парламента и Совета 761 </a:t>
            </a:r>
            <a:r>
              <a:rPr lang="ru-RU" sz="3800" dirty="0" err="1" smtClean="0">
                <a:latin typeface="Times New Roman" pitchFamily="18" charset="0"/>
                <a:cs typeface="Times New Roman" pitchFamily="18" charset="0"/>
              </a:rPr>
              <a:t>final</a:t>
            </a:r>
            <a:r>
              <a:rPr lang="ru-RU" sz="3800" dirty="0" smtClean="0">
                <a:latin typeface="Times New Roman" pitchFamily="18" charset="0"/>
                <a:cs typeface="Times New Roman" pitchFamily="18" charset="0"/>
              </a:rPr>
              <a:t> с поправками к Директиве 2012/27 / EU об энергоэффективности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 dirty="0"/>
          </a:p>
          <a:p>
            <a:pPr marL="342900" indent="-342900">
              <a:buFontTx/>
              <a:buNone/>
            </a:pPr>
            <a:r>
              <a:rPr lang="ru-RU" sz="1800" b="1" dirty="0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70263" y="1843273"/>
            <a:ext cx="8281852" cy="415257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>
                <a:latin typeface="Arial" pitchFamily="34" charset="0"/>
                <a:cs typeface="Arial" pitchFamily="34" charset="0"/>
              </a:rPr>
            </a:b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804172"/>
            <a:ext cx="9144000" cy="505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137" y="1763485"/>
            <a:ext cx="8229600" cy="8543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/>
              <a:t>Политические инструменты содействия устойчивому потреблению: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90948"/>
            <a:ext cx="8229600" cy="3633651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Прямое предоставление.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Нормативные документы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Экономические рычаги</a:t>
            </a:r>
          </a:p>
          <a:p>
            <a:pPr algn="ctr"/>
            <a:r>
              <a:rPr lang="ru-RU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Информационные </a:t>
            </a:r>
            <a:r>
              <a:rPr lang="ru-RU" sz="25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инструменты</a:t>
            </a:r>
            <a:endParaRPr lang="ru-RU" sz="25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943"/>
            <a:ext cx="8974183" cy="6662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954" y="6539266"/>
            <a:ext cx="8229600" cy="318734"/>
          </a:xfrm>
        </p:spPr>
        <p:txBody>
          <a:bodyPr>
            <a:normAutofit/>
          </a:bodyPr>
          <a:lstStyle/>
          <a:p>
            <a:pPr algn="ctr"/>
            <a:r>
              <a:rPr lang="ru-RU" sz="1200" b="1" dirty="0" smtClean="0"/>
              <a:t>Владение легковыми автомобилями</a:t>
            </a:r>
            <a:endParaRPr lang="ru-RU" sz="1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8012" y="6539266"/>
            <a:ext cx="8229600" cy="318734"/>
          </a:xfrm>
        </p:spPr>
        <p:txBody>
          <a:bodyPr>
            <a:normAutofit/>
          </a:bodyPr>
          <a:lstStyle/>
          <a:p>
            <a:pPr algn="r"/>
            <a:r>
              <a:rPr lang="ru-RU" sz="1400" b="1" dirty="0" smtClean="0"/>
              <a:t>Количество </a:t>
            </a:r>
            <a:r>
              <a:rPr lang="ru-RU" sz="1400" b="1" dirty="0" smtClean="0"/>
              <a:t>грузовых автомобилей на единицу ВВП в текущих рыночных ценах</a:t>
            </a:r>
            <a:endParaRPr lang="ru-RU" sz="1400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5943"/>
            <a:ext cx="9144000" cy="63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2514" y="6113416"/>
            <a:ext cx="8229600" cy="488551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Динамика </a:t>
            </a:r>
            <a:r>
              <a:rPr lang="ru-RU" sz="2000" b="1" dirty="0" smtClean="0"/>
              <a:t>выбросов загрязняющих веществ в атмосферу от транспорта</a:t>
            </a:r>
            <a:endParaRPr lang="ru-RU" sz="2000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59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6035040"/>
            <a:ext cx="8229600" cy="61917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Вклад </a:t>
            </a:r>
            <a:r>
              <a:rPr lang="ru-RU" sz="2000" b="1" dirty="0" smtClean="0"/>
              <a:t>транспортного сектора в общие выбросы основных загрязнителей воздуха</a:t>
            </a:r>
            <a:endParaRPr lang="ru-RU" sz="2000" dirty="0"/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8456"/>
            <a:ext cx="9144000" cy="5290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6244046"/>
            <a:ext cx="8229600" cy="38404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/>
              <a:t>Новые </a:t>
            </a:r>
            <a:r>
              <a:rPr lang="ru-RU" sz="1800" b="1" dirty="0" smtClean="0"/>
              <a:t>электромобили в ЕС-28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43594"/>
            <a:ext cx="8229600" cy="43891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48194"/>
            <a:ext cx="9144000" cy="5708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4787900" y="2420938"/>
            <a:ext cx="4572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Баланс интересов заинтересован-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ных сторон,ISO 9004:2009, модели Совершенства</a:t>
            </a:r>
            <a:r>
              <a:rPr lang="ru-RU" sz="1800"/>
              <a:t> 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55413" y="1975756"/>
            <a:ext cx="7978346" cy="40299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ru-RU" sz="2000" b="1" dirty="0" smtClean="0"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Философские основы «зеленой экономики»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65125" y="2596243"/>
            <a:ext cx="8435975" cy="315685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Д. Дидро, Д. Локк, Ф. Вольтер,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Ю.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Хабермас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Х. Альберт, Д.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Робертсон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Д.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Ролс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Р.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Харрисон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Л. К.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Чонг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Олдерсон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 Г. Маркузе, Т.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Адорно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М.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Хоркхаймер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Г.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Хардин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М.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Макс-Ниф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 С. Кливленд,  Д. Штерн, Р. </a:t>
            </a:r>
            <a:r>
              <a:rPr lang="ru-RU" sz="2400" b="1" dirty="0" err="1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Констанц</a:t>
            </a:r>
            <a:r>
              <a:rPr lang="ru-RU" sz="24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, Л. Браун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1074" y="6322422"/>
            <a:ext cx="8229600" cy="34485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 smtClean="0"/>
              <a:t>Новые </a:t>
            </a:r>
            <a:r>
              <a:rPr lang="ru-RU" sz="2000" b="1" dirty="0" smtClean="0"/>
              <a:t>электромобили по </a:t>
            </a:r>
            <a:r>
              <a:rPr lang="ru-RU" sz="2000" b="1" dirty="0" smtClean="0"/>
              <a:t>странам</a:t>
            </a:r>
            <a:endParaRPr lang="ru-RU" sz="2000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5394"/>
            <a:ext cx="9143999" cy="5617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3326" y="6217919"/>
            <a:ext cx="8229600" cy="4362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b="1" dirty="0" smtClean="0"/>
              <a:t>Забор </a:t>
            </a:r>
            <a:r>
              <a:rPr lang="ru-RU" sz="2600" b="1" dirty="0" smtClean="0"/>
              <a:t>пресной воды по источникам в 2015 году</a:t>
            </a:r>
            <a:endParaRPr lang="ru-RU" sz="26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12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9452" y="6230982"/>
            <a:ext cx="8229600" cy="39711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600" dirty="0" smtClean="0"/>
              <a:t>Водопользование </a:t>
            </a:r>
            <a:r>
              <a:rPr lang="ru-RU" sz="2600" dirty="0" smtClean="0"/>
              <a:t>по секторам экономики в 2015 г.</a:t>
            </a:r>
            <a:endParaRPr lang="ru-RU" sz="2600" dirty="0"/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6571"/>
            <a:ext cx="9144000" cy="5812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3021"/>
            <a:ext cx="8987246" cy="658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086"/>
            <a:ext cx="9144000" cy="683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443" y="1656882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Спасибо за внимание!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15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2564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63040"/>
            <a:ext cx="8229600" cy="64530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Структура «зеленой экономики»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45077"/>
            <a:ext cx="8229600" cy="3769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4872"/>
            <a:ext cx="2388568" cy="64922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" y="5695406"/>
            <a:ext cx="8229600" cy="60611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Элементы зеленой экономики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64" y="1194708"/>
            <a:ext cx="8524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9" name="Rectangle 5"/>
          <p:cNvSpPr>
            <a:spLocks noChangeArrowheads="1"/>
          </p:cNvSpPr>
          <p:nvPr/>
        </p:nvSpPr>
        <p:spPr bwMode="auto">
          <a:xfrm>
            <a:off x="5219700" y="1484313"/>
            <a:ext cx="4572000" cy="6969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Устойчивое развитие, 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ответственное ведение бизнеса</a:t>
            </a:r>
          </a:p>
        </p:txBody>
      </p:sp>
      <p:sp>
        <p:nvSpPr>
          <p:cNvPr id="338950" name="Rectangle 6"/>
          <p:cNvSpPr>
            <a:spLocks noChangeArrowheads="1"/>
          </p:cNvSpPr>
          <p:nvPr/>
        </p:nvSpPr>
        <p:spPr bwMode="auto">
          <a:xfrm>
            <a:off x="4787900" y="2420938"/>
            <a:ext cx="4572000" cy="971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Баланс интересов заинтересован-</a:t>
            </a: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ных сторон,ISO 9004:2009, модели Совершенства</a:t>
            </a:r>
            <a:r>
              <a:rPr lang="ru-RU" sz="1800"/>
              <a:t> </a:t>
            </a:r>
          </a:p>
        </p:txBody>
      </p:sp>
      <p:sp>
        <p:nvSpPr>
          <p:cNvPr id="338951" name="Rectangle 7"/>
          <p:cNvSpPr>
            <a:spLocks noChangeArrowheads="1"/>
          </p:cNvSpPr>
          <p:nvPr/>
        </p:nvSpPr>
        <p:spPr bwMode="auto">
          <a:xfrm>
            <a:off x="4356100" y="3860800"/>
            <a:ext cx="4572000" cy="1027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Управление рисками,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cтандарты ISO 14001, </a:t>
            </a:r>
            <a:endParaRPr lang="ru-RU" sz="1800">
              <a:solidFill>
                <a:schemeClr val="bg1"/>
              </a:solidFill>
            </a:endParaRPr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27001, OHSAS 18001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2" name="Rectangle 8"/>
          <p:cNvSpPr>
            <a:spLocks noChangeArrowheads="1"/>
          </p:cNvSpPr>
          <p:nvPr/>
        </p:nvSpPr>
        <p:spPr bwMode="auto">
          <a:xfrm>
            <a:off x="3851275" y="5013325"/>
            <a:ext cx="4572000" cy="909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Стандарты СМК (ISO 9001, ISO 22000, ISO 16949, 13485 ..)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3" name="Rectangle 9"/>
          <p:cNvSpPr>
            <a:spLocks noChangeArrowheads="1"/>
          </p:cNvSpPr>
          <p:nvPr/>
        </p:nvSpPr>
        <p:spPr bwMode="auto">
          <a:xfrm>
            <a:off x="250825" y="5300663"/>
            <a:ext cx="3222625" cy="909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/>
            <a:endParaRPr lang="ru-RU"/>
          </a:p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Соответствие стандартам качества продукции</a:t>
            </a:r>
            <a:r>
              <a:rPr lang="ru-RU" sz="180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38954" name="Rectangle 10"/>
          <p:cNvSpPr>
            <a:spLocks noChangeArrowheads="1"/>
          </p:cNvSpPr>
          <p:nvPr/>
        </p:nvSpPr>
        <p:spPr bwMode="auto">
          <a:xfrm>
            <a:off x="5867400" y="692150"/>
            <a:ext cx="2160588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None/>
            </a:pPr>
            <a:r>
              <a:rPr lang="ru-RU" sz="1800" b="1">
                <a:solidFill>
                  <a:schemeClr val="bg1"/>
                </a:solidFill>
              </a:rPr>
              <a:t>??? …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73769" y="1959429"/>
            <a:ext cx="7978346" cy="402993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Цели развития «зеленых» секторов экономики: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365125" y="2890157"/>
            <a:ext cx="8435975" cy="2862943"/>
          </a:xfrm>
        </p:spPr>
        <p:txBody>
          <a:bodyPr/>
          <a:lstStyle/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экономический подъем, направленный на создание новых рабочих мест и защиту уязвимых групп населения;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снижение выбросов углекислого газа, деградации экосистем, дефицита водных ресурсов;	</a:t>
            </a:r>
          </a:p>
          <a:p>
            <a:r>
              <a:rPr lang="ru-RU" sz="20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искоренение нищеты.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" y="1209009"/>
            <a:ext cx="2388568" cy="6492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480102"/>
            <a:ext cx="3550508" cy="72890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496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4105</TotalTime>
  <Words>1855</Words>
  <Application>Microsoft Office PowerPoint</Application>
  <PresentationFormat>Экран (4:3)</PresentationFormat>
  <Paragraphs>242</Paragraphs>
  <Slides>65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Поток</vt:lpstr>
      <vt:lpstr>Слайд 1</vt:lpstr>
      <vt:lpstr>Слайд 2</vt:lpstr>
      <vt:lpstr>   </vt:lpstr>
      <vt:lpstr>UNEP “Global  Green New Deal”</vt:lpstr>
      <vt:lpstr>Слайд 5</vt:lpstr>
      <vt:lpstr>  Философские основы «зеленой экономики»</vt:lpstr>
      <vt:lpstr>Структура «зеленой экономики»</vt:lpstr>
      <vt:lpstr>Элементы зеленой экономики</vt:lpstr>
      <vt:lpstr>Цели развития «зеленых» секторов экономики:</vt:lpstr>
      <vt:lpstr>Слайд 10</vt:lpstr>
      <vt:lpstr>Основными принципами «зеленой» экономики можно считать следующие:  - равенство и справедливость как в пределах одного поколения, так и между поколениями;  -соответствие принципам устойчивого развития; применение принципа предосторожности в отношении потенциальных воздействий на общество и окружающую среду; - адекватный учет природного и социального капитала, например, посредством интернализации внешних социальных и экологических эффектов, «зеленого» учета, учета затрат на протяжении всего жизненного цикла, а также улучшения управления с участием заинтересованных сторон;  - устойчивое и эффективное использование ресурсов, потребление и производство;  - вклад в достижение существующих макроэкономических целей за счет создания «зеленых» рабочих мест, искоренения бедности, повышения конкурентоспособности и обеспечения роста в основных отраслях экономики.</vt:lpstr>
      <vt:lpstr>Слайд 12</vt:lpstr>
      <vt:lpstr>Слайд 13</vt:lpstr>
      <vt:lpstr>Воздействие «зеленой экономики» и зеленого» роста на разные сферы развития территории</vt:lpstr>
      <vt:lpstr>С точки зрения антикризисного потенциала экоинновации и «зеленая» экономика в  целом позволяют увеличить занятость и  смягчить безработицу, стимулировать активность в других сферах хозяйства, быстрее выйти из рецессии.   Например, из общего антикризисного пакета на «зеленый» сектор в США приходилось 12%,  в ФРГ и Японии — 13% (по уточненным данным — до 16%),  во Франции — 21%,  в Китае — 38%,  в Южной Корее — более 80%. </vt:lpstr>
      <vt:lpstr>Переход к «зеленой» экономике зависит от решения двух основных задач: </vt:lpstr>
      <vt:lpstr>Слайд 17</vt:lpstr>
      <vt:lpstr>Для развития «зеленой экономики» используют три вида инструментариев: </vt:lpstr>
      <vt:lpstr>Инструменты «жесткого права»:  - Регламент 2007/715/EU от 20 июня 2007 г. о разрешении на использование по токсичности выхлопа видов легкового пассажирского и грузового транспорта   - Директива 2010/30/EU от 19 мая 2010 г. об указании на этикетке и в общей информации о продукте характеристик потребления энергии и прочих ресурсов энергозависимыми продуктами.   - Директива 2010/31/EU19 от 19 мая 2010 г. об энергопотреблении зданий: страны-члены ЕС должны обеспечить до 31 декабря 2020 г., чтобы все вводимые в эксплуатацию здания имели близкое к нулевому потребление энергии. Директива по экодизайну № 2009/125/EC, устанавливающая обязательные экологические требования для товаров, эксплуатация которых связана с большим потреблением энергии и которые продаются на территории ЕС;   Директива по использованию возобновимых источников энергии («План -20 – 20 – 20» (основные цели к 2020 году: сокращение выбросов парниковых газов на 20%, повышение энергоэффективности – на 20%, доля возобновимых источников – 20% по сравнению с 1990 годом) ;  Директива по маркировке этикеткой энергетической эффективности  № 2010/30/ЕС (2010)  </vt:lpstr>
      <vt:lpstr>Инструменты «мягкого права»:   - информационный центр по «зеленой» экономике/«зеленому» бизнесу . Пример наиболее успешной практики: Сайт Infocenter Environment/Economy (IZU) «зеленые» директивы, «Branchenleitfäden»;  - системы управления (природопользованием) «зеленого» бизнеса.  Пример наиболее успешной практики: Схемы эко-менеджмента и аудита (EMAS), системы управления природопользованием ISO 14001;   - системы управления энергопользованием ISO. Цель стандарта – предоставление компаниям руководства по оптимизации процесса потребления энергетических ресурсов и системному управлению данным процессом;</vt:lpstr>
      <vt:lpstr>Добровольные соглашения («зеленые» договора или союзы) -  соглашения между государством и деловыми структурами. Пример наиболее успешной практики: Природоохранный пакт Баварии (Umweltpakt Bayern)</vt:lpstr>
      <vt:lpstr> Страны ЕС применяют меры экономического стимулирования развития «зеленой» политики:   - Налоги на энергию. В ЕС 27 налогов на энергию составляют практически 72% всех эко налогов, что в денежном выражении – 220 млрд. евро или 1,8% ВВП. В основе экологизации налоговых систем лежит идея двойного выигрыша – потенциального стимулирования занятости и поддержки конкурентоспособности национальных производителей. В настоящее время экологические налоги занимают существенное место в налоговых системах большинства стран ЕС;  - Льготные налоги на возобновляемую энергетику. Закон о возобновляемых источниках энергии призван расширить создание энергетических установок на базе возобновляемых источников. Годовой оборот эко индустрии ЕС составляет более 300 млрд. евро (2,5 процента ВВП), около 3,4 млн. человек (1,5% всех трудоустроенных) непосредственно заняты в этой сфере. Четверть всех инвестиций – это инвестиции в чистые технологии.</vt:lpstr>
      <vt:lpstr>Также применяются следующие меры «зеленой» политики:   a) повышение энергоэффективности зданий;   b) разработка мер в области развития устойчивого транспорта, в соответствии с приоритетным значением транспортировки товаров по железной дороге, и повышение эффективности городского общественного транспорта;   с) сокращение потребления энергии за счет разработки и осуществления эффективных механизмов налогообложения.</vt:lpstr>
      <vt:lpstr>Стратегия ЕС до 2020 года предусматривает интеграцию элементов «зеленой» экономики в стратегии по экономике и занятости.   Концепция «зеленой» экономики тесно связана с реализацией Дорожной карты по переходу к конкурентоспособной низкоуглеродной экономике ЕС к 2050 году.</vt:lpstr>
      <vt:lpstr>«Зеленая» экономика через экоинновации   США инвестируют в экотехнологии примерно 112 млрд. долларов, делая ставку на усовершенствование гибридных двигателей и изучение высокоэффективных батарей.   Китай потратил на зеленые технологии почти 20 млрд. долларов.   Стимулирующие пакеты в Европе предоставляют возобновляемым источникам энергии 6 млрд. евро. 3,5 млрд. евро идут на инфраструктуру, 500 млн. евро – на оффшорные парки ветроустановок, 7 млрд. евро – на энергоэффективность – экономные автомашины, здания и фабрики.   Для каждой отрасли страны рассчитывается индекс зеленой инновационной деятельности, с помощью которого измеряется соотношение «зеленых» патентов к общему числу патентов.   Это позволяет сопоставить инновации в чистые технологии, такие как технологии использования возобновляемых источников энергии, электрических транспортных средств, энергосберегающих видов цемента, изоляционные устройства и т.д. </vt:lpstr>
      <vt:lpstr>Наибольшие улучшения в сторону зеленого роста по странам за 2000-2015 гг.</vt:lpstr>
      <vt:lpstr>Слайд 27</vt:lpstr>
      <vt:lpstr>Слайд 28</vt:lpstr>
      <vt:lpstr>Слайд 29</vt:lpstr>
      <vt:lpstr>В «зеленой экономике выделяют систему направлений:</vt:lpstr>
      <vt:lpstr>   ЦУР 12: Обеспечение перехода к рациональным моделям потребления и производства  Устойчивое потребление и производство предполагает стимулирование эффективности использования ресурсов и энергии; сооружение устойчивой инфраструктуры; предоставление доступа к основным социальным услугам; обеспечение «зеленых» и достойных рабочих мест и более высокого качества жизни для всех. Реализация этой программы помогает выполнить общие планы в области развития, уменьшить будущие экономические, экологические и социальные издержки, повысить экономическую конкурентоспособность и сократить уровень нищеты.</vt:lpstr>
      <vt:lpstr>Факты и цифры</vt:lpstr>
      <vt:lpstr>Факты и цифры</vt:lpstr>
      <vt:lpstr>Факты и цифры</vt:lpstr>
      <vt:lpstr>Факты и цифры</vt:lpstr>
      <vt:lpstr>  </vt:lpstr>
      <vt:lpstr>Слайд 37</vt:lpstr>
      <vt:lpstr>ОСНОВНЫЕ ЦЕЛИ 10РП </vt:lpstr>
      <vt:lpstr>Программы в составе 10РП: </vt:lpstr>
      <vt:lpstr>Экологический след, биоемкость и дефицит биоемкости на человека, 1961-2014 гг.</vt:lpstr>
      <vt:lpstr> Экологический след по типу земли, 1961-2014 гг.</vt:lpstr>
      <vt:lpstr> Биоемкость по типу земли, 1961-2014 гг.</vt:lpstr>
      <vt:lpstr>Изменение экологического следа по регионам в 2014 г.</vt:lpstr>
      <vt:lpstr>Конечное потребление энергии в секторе домашних хозяйств, ЕС-28</vt:lpstr>
      <vt:lpstr>Конечное энергопотребление нефтепродуктов по секторам</vt:lpstr>
      <vt:lpstr>Конечное энергопотребление электроэнергии по секторам</vt:lpstr>
      <vt:lpstr>Конечное энергопотребление природного газа по секторам</vt:lpstr>
      <vt:lpstr>Конечное энергопотребление твердого топлива по секторам</vt:lpstr>
      <vt:lpstr>Конечное потребление энергии по типу топлива</vt:lpstr>
      <vt:lpstr>Конечное потребление энергии и оценочные национальные цели на 2020 год</vt:lpstr>
      <vt:lpstr>Соответствующие программные документы</vt:lpstr>
      <vt:lpstr>   </vt:lpstr>
      <vt:lpstr>Политические инструменты содействия устойчивому потреблению:</vt:lpstr>
      <vt:lpstr>Слайд 54</vt:lpstr>
      <vt:lpstr>Владение легковыми автомобилями</vt:lpstr>
      <vt:lpstr>Количество грузовых автомобилей на единицу ВВП в текущих рыночных ценах</vt:lpstr>
      <vt:lpstr>Динамика выбросов загрязняющих веществ в атмосферу от транспорта</vt:lpstr>
      <vt:lpstr>Вклад транспортного сектора в общие выбросы основных загрязнителей воздуха</vt:lpstr>
      <vt:lpstr>Новые электромобили в ЕС-28</vt:lpstr>
      <vt:lpstr>Новые электромобили по странам</vt:lpstr>
      <vt:lpstr>Забор пресной воды по источникам в 2015 году</vt:lpstr>
      <vt:lpstr>Водопользование по секторам экономики в 2015 г.</vt:lpstr>
      <vt:lpstr>Слайд 63</vt:lpstr>
      <vt:lpstr>Слайд 64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Dean</dc:creator>
  <cp:lastModifiedBy>Пользователь</cp:lastModifiedBy>
  <cp:revision>349</cp:revision>
  <cp:lastPrinted>2017-02-06T15:34:42Z</cp:lastPrinted>
  <dcterms:created xsi:type="dcterms:W3CDTF">2014-12-05T12:28:39Z</dcterms:created>
  <dcterms:modified xsi:type="dcterms:W3CDTF">2019-12-18T20:16:48Z</dcterms:modified>
</cp:coreProperties>
</file>